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3004800" cy="7315200"/>
  <p:notesSz cx="6858000" cy="9144000"/>
  <p:embeddedFontLst>
    <p:embeddedFont>
      <p:font typeface="Calibri" panose="020F0502020204030204" pitchFamily="34" charset="0"/>
      <p:regular r:id="rId16"/>
      <p:bold r:id="rId17"/>
      <p:italic r:id="rId18"/>
      <p:boldItalic r:id="rId19"/>
    </p:embeddedFont>
    <p:embeddedFont>
      <p:font typeface="Calistoga" panose="020B0604020202020204" charset="0"/>
      <p:regular r:id="rId20"/>
    </p:embeddedFont>
    <p:embeddedFont>
      <p:font typeface="Lora" pitchFamily="2" charset="0"/>
      <p:regular r:id="rId21"/>
      <p:bold r:id="rId22"/>
    </p:embeddedFont>
    <p:embeddedFont>
      <p:font typeface="Lora Bold" charset="0"/>
      <p:regular r:id="rId23"/>
    </p:embeddedFont>
    <p:embeddedFont>
      <p:font typeface="Lora Bold Italics" panose="020B0604020202020204" charset="0"/>
      <p:regular r:id="rId24"/>
    </p:embeddedFont>
    <p:embeddedFont>
      <p:font typeface="Lora Italics"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3" d="100"/>
          <a:sy n="53" d="100"/>
        </p:scale>
        <p:origin x="1868" y="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infosys.com/services/data-ai-topaz.html"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26553" y="0"/>
            <a:ext cx="9984597" cy="7315200"/>
          </a:xfrm>
          <a:custGeom>
            <a:avLst/>
            <a:gdLst/>
            <a:ahLst/>
            <a:cxnLst/>
            <a:rect l="l" t="t" r="r" b="b"/>
            <a:pathLst>
              <a:path w="9984597" h="7315200">
                <a:moveTo>
                  <a:pt x="0" y="0"/>
                </a:moveTo>
                <a:lnTo>
                  <a:pt x="9984597" y="0"/>
                </a:lnTo>
                <a:lnTo>
                  <a:pt x="9984597" y="7315200"/>
                </a:lnTo>
                <a:lnTo>
                  <a:pt x="0" y="7315200"/>
                </a:lnTo>
                <a:lnTo>
                  <a:pt x="0" y="0"/>
                </a:lnTo>
                <a:close/>
              </a:path>
            </a:pathLst>
          </a:custGeom>
          <a:blipFill>
            <a:blip r:embed="rId2"/>
            <a:stretch>
              <a:fillRect t="-2593" r="-349"/>
            </a:stretch>
          </a:blipFill>
        </p:spPr>
      </p:sp>
      <p:sp>
        <p:nvSpPr>
          <p:cNvPr id="3" name="AutoShape 3"/>
          <p:cNvSpPr/>
          <p:nvPr/>
        </p:nvSpPr>
        <p:spPr>
          <a:xfrm rot="-7020778">
            <a:off x="-3663079" y="584181"/>
            <a:ext cx="11541760" cy="7424822"/>
          </a:xfrm>
          <a:prstGeom prst="rect">
            <a:avLst/>
          </a:prstGeom>
          <a:solidFill>
            <a:srgbClr val="213559"/>
          </a:solidFill>
        </p:spPr>
      </p:sp>
      <p:sp>
        <p:nvSpPr>
          <p:cNvPr id="4" name="AutoShape 4"/>
          <p:cNvSpPr/>
          <p:nvPr/>
        </p:nvSpPr>
        <p:spPr>
          <a:xfrm rot="-7020778">
            <a:off x="-5390572" y="262988"/>
            <a:ext cx="11541760" cy="7866569"/>
          </a:xfrm>
          <a:prstGeom prst="rect">
            <a:avLst/>
          </a:prstGeom>
          <a:solidFill>
            <a:srgbClr val="263F6B"/>
          </a:solidFill>
        </p:spPr>
      </p:sp>
      <p:sp>
        <p:nvSpPr>
          <p:cNvPr id="5" name="TextBox 5"/>
          <p:cNvSpPr txBox="1"/>
          <p:nvPr/>
        </p:nvSpPr>
        <p:spPr>
          <a:xfrm>
            <a:off x="731520" y="3342376"/>
            <a:ext cx="7448065" cy="3140195"/>
          </a:xfrm>
          <a:prstGeom prst="rect">
            <a:avLst/>
          </a:prstGeom>
        </p:spPr>
        <p:txBody>
          <a:bodyPr lIns="0" tIns="0" rIns="0" bIns="0" rtlCol="0" anchor="t">
            <a:spAutoFit/>
          </a:bodyPr>
          <a:lstStyle/>
          <a:p>
            <a:pPr>
              <a:lnSpc>
                <a:spcPts val="8605"/>
              </a:lnSpc>
            </a:pPr>
            <a:r>
              <a:rPr lang="en-US" sz="9668" spc="-570">
                <a:solidFill>
                  <a:srgbClr val="FFFFFF"/>
                </a:solidFill>
                <a:latin typeface="Lora Ultra-Bold Italics"/>
              </a:rPr>
              <a:t>INFOSYS</a:t>
            </a:r>
          </a:p>
          <a:p>
            <a:pPr>
              <a:lnSpc>
                <a:spcPts val="5754"/>
              </a:lnSpc>
            </a:pPr>
            <a:endParaRPr lang="en-US" sz="9668" spc="-570">
              <a:solidFill>
                <a:srgbClr val="FFFFFF"/>
              </a:solidFill>
              <a:latin typeface="Lora Ultra-Bold Italics"/>
            </a:endParaRPr>
          </a:p>
          <a:p>
            <a:pPr>
              <a:lnSpc>
                <a:spcPts val="5754"/>
              </a:lnSpc>
            </a:pPr>
            <a:r>
              <a:rPr lang="en-US" sz="4110" spc="300">
                <a:solidFill>
                  <a:srgbClr val="FFFFFF"/>
                </a:solidFill>
                <a:latin typeface="Calistoga"/>
              </a:rPr>
              <a:t>PRESENTED BY:</a:t>
            </a:r>
          </a:p>
          <a:p>
            <a:pPr>
              <a:lnSpc>
                <a:spcPts val="5754"/>
              </a:lnSpc>
            </a:pPr>
            <a:r>
              <a:rPr lang="en-US" sz="4110" spc="300">
                <a:solidFill>
                  <a:srgbClr val="FFFFFF"/>
                </a:solidFill>
                <a:latin typeface="Calistoga"/>
              </a:rPr>
              <a:t>           RITIKA  SINGH</a:t>
            </a:r>
          </a:p>
        </p:txBody>
      </p:sp>
      <p:sp>
        <p:nvSpPr>
          <p:cNvPr id="6" name="Freeform 6"/>
          <p:cNvSpPr/>
          <p:nvPr/>
        </p:nvSpPr>
        <p:spPr>
          <a:xfrm>
            <a:off x="734695" y="731520"/>
            <a:ext cx="1267953" cy="209789"/>
          </a:xfrm>
          <a:custGeom>
            <a:avLst/>
            <a:gdLst/>
            <a:ahLst/>
            <a:cxnLst/>
            <a:rect l="l" t="t" r="r" b="b"/>
            <a:pathLst>
              <a:path w="1267953" h="209789">
                <a:moveTo>
                  <a:pt x="0" y="0"/>
                </a:moveTo>
                <a:lnTo>
                  <a:pt x="1267953" y="0"/>
                </a:lnTo>
                <a:lnTo>
                  <a:pt x="1267953" y="209789"/>
                </a:lnTo>
                <a:lnTo>
                  <a:pt x="0" y="2097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1008502" y="6369282"/>
            <a:ext cx="1267953" cy="209789"/>
          </a:xfrm>
          <a:custGeom>
            <a:avLst/>
            <a:gdLst/>
            <a:ahLst/>
            <a:cxnLst/>
            <a:rect l="l" t="t" r="r" b="b"/>
            <a:pathLst>
              <a:path w="1267953" h="209789">
                <a:moveTo>
                  <a:pt x="0" y="0"/>
                </a:moveTo>
                <a:lnTo>
                  <a:pt x="1267953" y="0"/>
                </a:lnTo>
                <a:lnTo>
                  <a:pt x="1267953" y="209788"/>
                </a:lnTo>
                <a:lnTo>
                  <a:pt x="0" y="2097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AutoShape 8"/>
          <p:cNvSpPr/>
          <p:nvPr/>
        </p:nvSpPr>
        <p:spPr>
          <a:xfrm>
            <a:off x="-1214655" y="3066151"/>
            <a:ext cx="3729232" cy="0"/>
          </a:xfrm>
          <a:prstGeom prst="line">
            <a:avLst/>
          </a:prstGeom>
          <a:ln w="9525" cap="rnd">
            <a:solidFill>
              <a:srgbClr val="FFFFFF"/>
            </a:solidFill>
            <a:prstDash val="solid"/>
            <a:headEnd type="none" w="sm" len="sm"/>
            <a:tailEnd type="none" w="sm" len="sm"/>
          </a:ln>
        </p:spPr>
      </p:sp>
      <p:sp>
        <p:nvSpPr>
          <p:cNvPr id="9" name="AutoShape 9"/>
          <p:cNvSpPr/>
          <p:nvPr/>
        </p:nvSpPr>
        <p:spPr>
          <a:xfrm>
            <a:off x="-1631665" y="6814464"/>
            <a:ext cx="6404105" cy="0"/>
          </a:xfrm>
          <a:prstGeom prst="line">
            <a:avLst/>
          </a:prstGeom>
          <a:ln w="9525" cap="rnd">
            <a:solidFill>
              <a:srgbClr val="FFFFFF"/>
            </a:solidFill>
            <a:prstDash val="solid"/>
            <a:headEnd type="none" w="sm" len="sm"/>
            <a:tailEnd type="none" w="sm" len="sm"/>
          </a:ln>
        </p:spPr>
      </p:sp>
      <p:sp>
        <p:nvSpPr>
          <p:cNvPr id="10" name="AutoShape 10"/>
          <p:cNvSpPr/>
          <p:nvPr/>
        </p:nvSpPr>
        <p:spPr>
          <a:xfrm>
            <a:off x="-2497296" y="2639836"/>
            <a:ext cx="4067684" cy="0"/>
          </a:xfrm>
          <a:prstGeom prst="line">
            <a:avLst/>
          </a:prstGeom>
          <a:ln w="9525" cap="rnd">
            <a:solidFill>
              <a:srgbClr val="FFFFFF"/>
            </a:solidFill>
            <a:prstDash val="solid"/>
            <a:headEnd type="none" w="sm" len="sm"/>
            <a:tailEnd type="none" w="sm" len="sm"/>
          </a:ln>
        </p:spPr>
      </p:sp>
      <p:sp>
        <p:nvSpPr>
          <p:cNvPr id="11" name="AutoShape 11"/>
          <p:cNvSpPr/>
          <p:nvPr/>
        </p:nvSpPr>
        <p:spPr>
          <a:xfrm>
            <a:off x="2183578" y="2007600"/>
            <a:ext cx="662000" cy="0"/>
          </a:xfrm>
          <a:prstGeom prst="line">
            <a:avLst/>
          </a:prstGeom>
          <a:ln w="9525" cap="rnd">
            <a:solidFill>
              <a:srgbClr val="FFFFFF"/>
            </a:solidFill>
            <a:prstDash val="solid"/>
            <a:headEnd type="none" w="sm" len="sm"/>
            <a:tailEnd type="none" w="sm" len="sm"/>
          </a:ln>
        </p:spPr>
      </p:sp>
      <p:sp>
        <p:nvSpPr>
          <p:cNvPr id="12" name="AutoShape 12"/>
          <p:cNvSpPr/>
          <p:nvPr/>
        </p:nvSpPr>
        <p:spPr>
          <a:xfrm>
            <a:off x="450250" y="1701163"/>
            <a:ext cx="918421" cy="0"/>
          </a:xfrm>
          <a:prstGeom prst="line">
            <a:avLst/>
          </a:prstGeom>
          <a:ln w="9525" cap="rnd">
            <a:solidFill>
              <a:srgbClr val="FFFFFF"/>
            </a:solidFill>
            <a:prstDash val="solid"/>
            <a:headEnd type="none" w="sm" len="sm"/>
            <a:tailEnd type="none" w="sm" len="sm"/>
          </a:ln>
        </p:spPr>
      </p:sp>
      <p:sp>
        <p:nvSpPr>
          <p:cNvPr id="13" name="TextBox 13"/>
          <p:cNvSpPr txBox="1"/>
          <p:nvPr/>
        </p:nvSpPr>
        <p:spPr>
          <a:xfrm>
            <a:off x="9414385" y="769620"/>
            <a:ext cx="2862070" cy="274090"/>
          </a:xfrm>
          <a:prstGeom prst="rect">
            <a:avLst/>
          </a:prstGeom>
        </p:spPr>
        <p:txBody>
          <a:bodyPr lIns="0" tIns="0" rIns="0" bIns="0" rtlCol="0" anchor="t">
            <a:spAutoFit/>
          </a:bodyPr>
          <a:lstStyle/>
          <a:p>
            <a:pPr algn="r">
              <a:lnSpc>
                <a:spcPts val="2001"/>
              </a:lnSpc>
            </a:pPr>
            <a:r>
              <a:rPr lang="en-US" sz="2042" spc="40">
                <a:solidFill>
                  <a:srgbClr val="FFFFFF"/>
                </a:solidFill>
                <a:latin typeface="Lora Italics"/>
              </a:rPr>
              <a:t>PRESENTATION</a:t>
            </a: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788508" y="3096431"/>
            <a:ext cx="18334928" cy="6816827"/>
          </a:xfrm>
          <a:prstGeom prst="rect">
            <a:avLst/>
          </a:prstGeom>
          <a:solidFill>
            <a:srgbClr val="545454">
              <a:alpha val="4706"/>
            </a:srgbClr>
          </a:solidFill>
        </p:spPr>
      </p:sp>
      <p:sp>
        <p:nvSpPr>
          <p:cNvPr id="3" name="AutoShape 3"/>
          <p:cNvSpPr/>
          <p:nvPr/>
        </p:nvSpPr>
        <p:spPr>
          <a:xfrm>
            <a:off x="916520" y="6940681"/>
            <a:ext cx="11541760" cy="33867"/>
          </a:xfrm>
          <a:prstGeom prst="line">
            <a:avLst/>
          </a:prstGeom>
          <a:ln w="66675" cap="rnd">
            <a:solidFill>
              <a:srgbClr val="000000"/>
            </a:solidFill>
            <a:prstDash val="solid"/>
            <a:headEnd type="none" w="sm" len="sm"/>
            <a:tailEnd type="none" w="sm" len="sm"/>
          </a:ln>
        </p:spPr>
      </p:sp>
      <p:grpSp>
        <p:nvGrpSpPr>
          <p:cNvPr id="4" name="Group 4"/>
          <p:cNvGrpSpPr/>
          <p:nvPr/>
        </p:nvGrpSpPr>
        <p:grpSpPr>
          <a:xfrm>
            <a:off x="1180343" y="6543166"/>
            <a:ext cx="363649" cy="363649"/>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id="6" name="Group 6"/>
          <p:cNvGrpSpPr/>
          <p:nvPr/>
        </p:nvGrpSpPr>
        <p:grpSpPr>
          <a:xfrm>
            <a:off x="4314656" y="6593965"/>
            <a:ext cx="363649" cy="363649"/>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id="8" name="Group 8"/>
          <p:cNvGrpSpPr/>
          <p:nvPr/>
        </p:nvGrpSpPr>
        <p:grpSpPr>
          <a:xfrm>
            <a:off x="9449531" y="6543166"/>
            <a:ext cx="363649" cy="363649"/>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id="10" name="Group 10"/>
          <p:cNvGrpSpPr/>
          <p:nvPr/>
        </p:nvGrpSpPr>
        <p:grpSpPr>
          <a:xfrm>
            <a:off x="7111318" y="6543166"/>
            <a:ext cx="363649" cy="363649"/>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id="12" name="Group 12"/>
          <p:cNvGrpSpPr/>
          <p:nvPr/>
        </p:nvGrpSpPr>
        <p:grpSpPr>
          <a:xfrm>
            <a:off x="11790994" y="6543166"/>
            <a:ext cx="363649" cy="363649"/>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id="14" name="Group 14"/>
          <p:cNvGrpSpPr/>
          <p:nvPr/>
        </p:nvGrpSpPr>
        <p:grpSpPr>
          <a:xfrm>
            <a:off x="2513862" y="2048353"/>
            <a:ext cx="8721019" cy="4858462"/>
            <a:chOff x="0" y="0"/>
            <a:chExt cx="4473916" cy="2492410"/>
          </a:xfrm>
        </p:grpSpPr>
        <p:sp>
          <p:nvSpPr>
            <p:cNvPr id="15" name="Freeform 15"/>
            <p:cNvSpPr/>
            <p:nvPr/>
          </p:nvSpPr>
          <p:spPr>
            <a:xfrm>
              <a:off x="0" y="0"/>
              <a:ext cx="4473916" cy="2492410"/>
            </a:xfrm>
            <a:custGeom>
              <a:avLst/>
              <a:gdLst/>
              <a:ahLst/>
              <a:cxnLst/>
              <a:rect l="l" t="t" r="r" b="b"/>
              <a:pathLst>
                <a:path w="4473916" h="2492410">
                  <a:moveTo>
                    <a:pt x="4349456" y="2492409"/>
                  </a:moveTo>
                  <a:lnTo>
                    <a:pt x="124460" y="2492409"/>
                  </a:lnTo>
                  <a:cubicBezTo>
                    <a:pt x="55880" y="2492409"/>
                    <a:pt x="0" y="2436530"/>
                    <a:pt x="0" y="2367949"/>
                  </a:cubicBezTo>
                  <a:lnTo>
                    <a:pt x="0" y="124460"/>
                  </a:lnTo>
                  <a:cubicBezTo>
                    <a:pt x="0" y="55880"/>
                    <a:pt x="55880" y="0"/>
                    <a:pt x="124460" y="0"/>
                  </a:cubicBezTo>
                  <a:lnTo>
                    <a:pt x="4349456" y="0"/>
                  </a:lnTo>
                  <a:cubicBezTo>
                    <a:pt x="4418036" y="0"/>
                    <a:pt x="4473916" y="55880"/>
                    <a:pt x="4473916" y="124460"/>
                  </a:cubicBezTo>
                  <a:lnTo>
                    <a:pt x="4473916" y="2367950"/>
                  </a:lnTo>
                  <a:cubicBezTo>
                    <a:pt x="4473916" y="2436530"/>
                    <a:pt x="4418036" y="2492410"/>
                    <a:pt x="4349456" y="2492410"/>
                  </a:cubicBezTo>
                  <a:close/>
                </a:path>
              </a:pathLst>
            </a:custGeom>
            <a:solidFill>
              <a:srgbClr val="263F6B"/>
            </a:solidFill>
          </p:spPr>
        </p:sp>
      </p:grpSp>
      <p:sp>
        <p:nvSpPr>
          <p:cNvPr id="16" name="Freeform 16"/>
          <p:cNvSpPr/>
          <p:nvPr/>
        </p:nvSpPr>
        <p:spPr>
          <a:xfrm>
            <a:off x="661297" y="1526478"/>
            <a:ext cx="1401741" cy="1427700"/>
          </a:xfrm>
          <a:custGeom>
            <a:avLst/>
            <a:gdLst/>
            <a:ahLst/>
            <a:cxnLst/>
            <a:rect l="l" t="t" r="r" b="b"/>
            <a:pathLst>
              <a:path w="1401741" h="1427700">
                <a:moveTo>
                  <a:pt x="0" y="0"/>
                </a:moveTo>
                <a:lnTo>
                  <a:pt x="1401742" y="0"/>
                </a:lnTo>
                <a:lnTo>
                  <a:pt x="1401742" y="1427699"/>
                </a:lnTo>
                <a:lnTo>
                  <a:pt x="0" y="14276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11069238" y="1074404"/>
            <a:ext cx="1123156" cy="1143955"/>
          </a:xfrm>
          <a:custGeom>
            <a:avLst/>
            <a:gdLst/>
            <a:ahLst/>
            <a:cxnLst/>
            <a:rect l="l" t="t" r="r" b="b"/>
            <a:pathLst>
              <a:path w="1123156" h="1143955">
                <a:moveTo>
                  <a:pt x="0" y="0"/>
                </a:moveTo>
                <a:lnTo>
                  <a:pt x="1123156" y="0"/>
                </a:lnTo>
                <a:lnTo>
                  <a:pt x="1123156" y="1143955"/>
                </a:lnTo>
                <a:lnTo>
                  <a:pt x="0" y="11439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a:off x="11995636" y="3069557"/>
            <a:ext cx="459441" cy="467949"/>
          </a:xfrm>
          <a:custGeom>
            <a:avLst/>
            <a:gdLst/>
            <a:ahLst/>
            <a:cxnLst/>
            <a:rect l="l" t="t" r="r" b="b"/>
            <a:pathLst>
              <a:path w="459441" h="467949">
                <a:moveTo>
                  <a:pt x="0" y="0"/>
                </a:moveTo>
                <a:lnTo>
                  <a:pt x="459441" y="0"/>
                </a:lnTo>
                <a:lnTo>
                  <a:pt x="459441" y="467949"/>
                </a:lnTo>
                <a:lnTo>
                  <a:pt x="0" y="4679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TextBox 19"/>
          <p:cNvSpPr txBox="1"/>
          <p:nvPr/>
        </p:nvSpPr>
        <p:spPr>
          <a:xfrm>
            <a:off x="4117388" y="2456726"/>
            <a:ext cx="5332143" cy="403446"/>
          </a:xfrm>
          <a:prstGeom prst="rect">
            <a:avLst/>
          </a:prstGeom>
        </p:spPr>
        <p:txBody>
          <a:bodyPr lIns="0" tIns="0" rIns="0" bIns="0" rtlCol="0" anchor="t">
            <a:spAutoFit/>
          </a:bodyPr>
          <a:lstStyle/>
          <a:p>
            <a:pPr algn="ctr">
              <a:lnSpc>
                <a:spcPts val="3227"/>
              </a:lnSpc>
            </a:pPr>
            <a:r>
              <a:rPr lang="en-US" sz="2482" spc="49">
                <a:solidFill>
                  <a:srgbClr val="FFFFFF"/>
                </a:solidFill>
                <a:latin typeface="Lora Bold"/>
              </a:rPr>
              <a:t>Supply Chain Optimization</a:t>
            </a:r>
          </a:p>
        </p:txBody>
      </p:sp>
      <p:sp>
        <p:nvSpPr>
          <p:cNvPr id="20" name="TextBox 20"/>
          <p:cNvSpPr txBox="1"/>
          <p:nvPr/>
        </p:nvSpPr>
        <p:spPr>
          <a:xfrm>
            <a:off x="2831953" y="3470831"/>
            <a:ext cx="8000441" cy="2756554"/>
          </a:xfrm>
          <a:prstGeom prst="rect">
            <a:avLst/>
          </a:prstGeom>
        </p:spPr>
        <p:txBody>
          <a:bodyPr lIns="0" tIns="0" rIns="0" bIns="0" rtlCol="0" anchor="t">
            <a:spAutoFit/>
          </a:bodyPr>
          <a:lstStyle/>
          <a:p>
            <a:pPr algn="ctr">
              <a:lnSpc>
                <a:spcPts val="3148"/>
              </a:lnSpc>
            </a:pPr>
            <a:r>
              <a:rPr lang="en-US" sz="2099" spc="83">
                <a:solidFill>
                  <a:srgbClr val="FF5757"/>
                </a:solidFill>
                <a:latin typeface="Lora Semi-Bold"/>
              </a:rPr>
              <a:t>Problem:</a:t>
            </a:r>
            <a:r>
              <a:rPr lang="en-US" sz="2099" spc="83">
                <a:solidFill>
                  <a:srgbClr val="FFFFFF"/>
                </a:solidFill>
                <a:latin typeface="Lora"/>
              </a:rPr>
              <a:t> Managing and optimizing complex supply chain networks.</a:t>
            </a:r>
          </a:p>
          <a:p>
            <a:pPr algn="ctr">
              <a:lnSpc>
                <a:spcPts val="3148"/>
              </a:lnSpc>
            </a:pPr>
            <a:r>
              <a:rPr lang="en-US" sz="2099" spc="83">
                <a:solidFill>
                  <a:srgbClr val="FF5757"/>
                </a:solidFill>
                <a:latin typeface="Lora Semi-Bold"/>
              </a:rPr>
              <a:t>Solution:</a:t>
            </a:r>
            <a:r>
              <a:rPr lang="en-US" sz="2099" spc="83">
                <a:solidFill>
                  <a:srgbClr val="FFFFFF"/>
                </a:solidFill>
                <a:latin typeface="Lora"/>
              </a:rPr>
              <a:t> Infosys applied deep learning models to analyze supply chain data, predict demand fluctuations, optimize inventory levels, and enhance overall supply chain efficiency.</a:t>
            </a:r>
          </a:p>
          <a:p>
            <a:pPr algn="ctr">
              <a:lnSpc>
                <a:spcPts val="2729"/>
              </a:lnSpc>
            </a:pPr>
            <a:endParaRPr lang="en-US" sz="2099" spc="83">
              <a:solidFill>
                <a:srgbClr val="FFFFFF"/>
              </a:solidFill>
              <a:latin typeface="Lora"/>
            </a:endParaRPr>
          </a:p>
        </p:txBody>
      </p:sp>
      <p:sp>
        <p:nvSpPr>
          <p:cNvPr id="21" name="Freeform 21"/>
          <p:cNvSpPr/>
          <p:nvPr/>
        </p:nvSpPr>
        <p:spPr>
          <a:xfrm>
            <a:off x="8517885" y="-455947"/>
            <a:ext cx="4629019" cy="2504300"/>
          </a:xfrm>
          <a:custGeom>
            <a:avLst/>
            <a:gdLst/>
            <a:ahLst/>
            <a:cxnLst/>
            <a:rect l="l" t="t" r="r" b="b"/>
            <a:pathLst>
              <a:path w="4629019" h="2504300">
                <a:moveTo>
                  <a:pt x="0" y="0"/>
                </a:moveTo>
                <a:lnTo>
                  <a:pt x="4629018" y="0"/>
                </a:lnTo>
                <a:lnTo>
                  <a:pt x="4629018" y="2504300"/>
                </a:lnTo>
                <a:lnTo>
                  <a:pt x="0" y="2504300"/>
                </a:lnTo>
                <a:lnTo>
                  <a:pt x="0" y="0"/>
                </a:lnTo>
                <a:close/>
              </a:path>
            </a:pathLst>
          </a:custGeom>
          <a:blipFill>
            <a:blip r:embed="rId4"/>
            <a:stretch>
              <a:fillRect t="-1852" b="-82990"/>
            </a:stretch>
          </a:blipFill>
        </p:spPr>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788508" y="3096431"/>
            <a:ext cx="18334928" cy="6816827"/>
          </a:xfrm>
          <a:prstGeom prst="rect">
            <a:avLst/>
          </a:prstGeom>
          <a:solidFill>
            <a:srgbClr val="545454">
              <a:alpha val="4706"/>
            </a:srgbClr>
          </a:solidFill>
        </p:spPr>
      </p:sp>
      <p:grpSp>
        <p:nvGrpSpPr>
          <p:cNvPr id="3" name="Group 3"/>
          <p:cNvGrpSpPr/>
          <p:nvPr/>
        </p:nvGrpSpPr>
        <p:grpSpPr>
          <a:xfrm>
            <a:off x="755350" y="1956117"/>
            <a:ext cx="11385375" cy="5188480"/>
            <a:chOff x="0" y="0"/>
            <a:chExt cx="5840741" cy="2661710"/>
          </a:xfrm>
        </p:grpSpPr>
        <p:sp>
          <p:nvSpPr>
            <p:cNvPr id="4" name="Freeform 4"/>
            <p:cNvSpPr/>
            <p:nvPr/>
          </p:nvSpPr>
          <p:spPr>
            <a:xfrm>
              <a:off x="0" y="0"/>
              <a:ext cx="5840741" cy="2661710"/>
            </a:xfrm>
            <a:custGeom>
              <a:avLst/>
              <a:gdLst/>
              <a:ahLst/>
              <a:cxnLst/>
              <a:rect l="l" t="t" r="r" b="b"/>
              <a:pathLst>
                <a:path w="5840741" h="2661710">
                  <a:moveTo>
                    <a:pt x="5716281" y="2661710"/>
                  </a:moveTo>
                  <a:lnTo>
                    <a:pt x="124460" y="2661710"/>
                  </a:lnTo>
                  <a:cubicBezTo>
                    <a:pt x="55880" y="2661710"/>
                    <a:pt x="0" y="2605830"/>
                    <a:pt x="0" y="2537250"/>
                  </a:cubicBezTo>
                  <a:lnTo>
                    <a:pt x="0" y="124460"/>
                  </a:lnTo>
                  <a:cubicBezTo>
                    <a:pt x="0" y="55880"/>
                    <a:pt x="55880" y="0"/>
                    <a:pt x="124460" y="0"/>
                  </a:cubicBezTo>
                  <a:lnTo>
                    <a:pt x="5716281" y="0"/>
                  </a:lnTo>
                  <a:cubicBezTo>
                    <a:pt x="5784860" y="0"/>
                    <a:pt x="5840741" y="55880"/>
                    <a:pt x="5840741" y="124460"/>
                  </a:cubicBezTo>
                  <a:lnTo>
                    <a:pt x="5840741" y="2537250"/>
                  </a:lnTo>
                  <a:cubicBezTo>
                    <a:pt x="5840741" y="2605830"/>
                    <a:pt x="5784860" y="2661710"/>
                    <a:pt x="5716281" y="2661710"/>
                  </a:cubicBezTo>
                  <a:close/>
                </a:path>
              </a:pathLst>
            </a:custGeom>
            <a:solidFill>
              <a:srgbClr val="263F6B"/>
            </a:solidFill>
          </p:spPr>
        </p:sp>
      </p:grpSp>
      <p:sp>
        <p:nvSpPr>
          <p:cNvPr id="5" name="AutoShape 5"/>
          <p:cNvSpPr/>
          <p:nvPr/>
        </p:nvSpPr>
        <p:spPr>
          <a:xfrm rot="-2700000">
            <a:off x="11155231" y="6501321"/>
            <a:ext cx="3763916" cy="1686187"/>
          </a:xfrm>
          <a:prstGeom prst="rect">
            <a:avLst/>
          </a:prstGeom>
          <a:solidFill>
            <a:srgbClr val="213559"/>
          </a:solidFill>
        </p:spPr>
      </p:sp>
      <p:sp>
        <p:nvSpPr>
          <p:cNvPr id="6" name="AutoShape 6"/>
          <p:cNvSpPr/>
          <p:nvPr/>
        </p:nvSpPr>
        <p:spPr>
          <a:xfrm rot="-2700000">
            <a:off x="-1878783" y="-884409"/>
            <a:ext cx="3763916" cy="1768818"/>
          </a:xfrm>
          <a:prstGeom prst="rect">
            <a:avLst/>
          </a:prstGeom>
          <a:solidFill>
            <a:srgbClr val="213559"/>
          </a:solidFill>
        </p:spPr>
      </p:sp>
      <p:sp>
        <p:nvSpPr>
          <p:cNvPr id="7" name="TextBox 7"/>
          <p:cNvSpPr txBox="1"/>
          <p:nvPr/>
        </p:nvSpPr>
        <p:spPr>
          <a:xfrm>
            <a:off x="6448037" y="3357091"/>
            <a:ext cx="3267370" cy="458143"/>
          </a:xfrm>
          <a:prstGeom prst="rect">
            <a:avLst/>
          </a:prstGeom>
        </p:spPr>
        <p:txBody>
          <a:bodyPr lIns="0" tIns="0" rIns="0" bIns="0" rtlCol="0" anchor="t">
            <a:spAutoFit/>
          </a:bodyPr>
          <a:lstStyle/>
          <a:p>
            <a:pPr algn="ctr">
              <a:lnSpc>
                <a:spcPts val="3974"/>
              </a:lnSpc>
              <a:spcBef>
                <a:spcPct val="0"/>
              </a:spcBef>
            </a:pPr>
            <a:endParaRPr/>
          </a:p>
        </p:txBody>
      </p:sp>
      <p:sp>
        <p:nvSpPr>
          <p:cNvPr id="8" name="TextBox 8"/>
          <p:cNvSpPr txBox="1"/>
          <p:nvPr/>
        </p:nvSpPr>
        <p:spPr>
          <a:xfrm>
            <a:off x="1201531" y="2124437"/>
            <a:ext cx="10608087" cy="6424225"/>
          </a:xfrm>
          <a:prstGeom prst="rect">
            <a:avLst/>
          </a:prstGeom>
        </p:spPr>
        <p:txBody>
          <a:bodyPr lIns="0" tIns="0" rIns="0" bIns="0" rtlCol="0" anchor="t">
            <a:spAutoFit/>
          </a:bodyPr>
          <a:lstStyle/>
          <a:p>
            <a:pPr>
              <a:lnSpc>
                <a:spcPts val="4595"/>
              </a:lnSpc>
            </a:pPr>
            <a:r>
              <a:rPr lang="en-US" sz="2418" spc="48">
                <a:solidFill>
                  <a:srgbClr val="FFFFFF"/>
                </a:solidFill>
                <a:latin typeface="Lora Ultra-Bold"/>
              </a:rPr>
              <a:t>1)</a:t>
            </a:r>
            <a:r>
              <a:rPr lang="en-US" sz="2418" spc="48">
                <a:solidFill>
                  <a:srgbClr val="FF5757"/>
                </a:solidFill>
                <a:latin typeface="Lora Bold"/>
              </a:rPr>
              <a:t> </a:t>
            </a:r>
            <a:r>
              <a:rPr lang="en-US" sz="2418" u="sng" spc="48">
                <a:solidFill>
                  <a:srgbClr val="FF5757"/>
                </a:solidFill>
                <a:latin typeface="Lora Bold"/>
              </a:rPr>
              <a:t>Enhanced Operational Efficiency:</a:t>
            </a:r>
            <a:r>
              <a:rPr lang="en-US" sz="2418" u="sng" spc="48">
                <a:solidFill>
                  <a:srgbClr val="FFFFFF"/>
                </a:solidFill>
                <a:latin typeface="Lora Bold"/>
              </a:rPr>
              <a:t> </a:t>
            </a:r>
            <a:r>
              <a:rPr lang="en-US" sz="2418" spc="48">
                <a:solidFill>
                  <a:srgbClr val="FFFFFF"/>
                </a:solidFill>
                <a:latin typeface="Lora Bold"/>
              </a:rPr>
              <a:t> The integration of deep </a:t>
            </a:r>
          </a:p>
          <a:p>
            <a:pPr algn="ctr">
              <a:lnSpc>
                <a:spcPts val="4461"/>
              </a:lnSpc>
            </a:pPr>
            <a:r>
              <a:rPr lang="en-US" sz="2347" spc="46">
                <a:solidFill>
                  <a:srgbClr val="FFFFFF"/>
                </a:solidFill>
                <a:latin typeface="Lora Bold"/>
              </a:rPr>
              <a:t>learning technologies at Infosys has led to enhanced operational efficiency across various domains.</a:t>
            </a:r>
          </a:p>
          <a:p>
            <a:pPr>
              <a:lnSpc>
                <a:spcPts val="4461"/>
              </a:lnSpc>
            </a:pPr>
            <a:r>
              <a:rPr lang="en-US" sz="2347" spc="46">
                <a:solidFill>
                  <a:srgbClr val="FFFFFF"/>
                </a:solidFill>
                <a:latin typeface="Lora Bold"/>
              </a:rPr>
              <a:t>     </a:t>
            </a:r>
          </a:p>
          <a:p>
            <a:pPr>
              <a:lnSpc>
                <a:spcPts val="4595"/>
              </a:lnSpc>
            </a:pPr>
            <a:r>
              <a:rPr lang="en-US" sz="2418" spc="48">
                <a:solidFill>
                  <a:srgbClr val="FFFFFF"/>
                </a:solidFill>
                <a:latin typeface="Lora Bold"/>
              </a:rPr>
              <a:t> 2)</a:t>
            </a:r>
            <a:r>
              <a:rPr lang="en-US" sz="2418" u="sng" spc="48">
                <a:solidFill>
                  <a:srgbClr val="FF5757"/>
                </a:solidFill>
                <a:latin typeface="Lora Bold"/>
              </a:rPr>
              <a:t> Data Security and Fraud Prevention:</a:t>
            </a:r>
            <a:r>
              <a:rPr lang="en-US" sz="2418" spc="48">
                <a:solidFill>
                  <a:srgbClr val="FFFFFF"/>
                </a:solidFill>
                <a:latin typeface="Lora Bold"/>
              </a:rPr>
              <a:t> Deep learning applications in cybersecurity and fraud detection contribute to strengthened data security. The ability to detect and prevent fraudulent activities in real-time enhances the overall integrity of business operations.</a:t>
            </a:r>
          </a:p>
          <a:p>
            <a:pPr algn="ctr">
              <a:lnSpc>
                <a:spcPts val="3708"/>
              </a:lnSpc>
            </a:pPr>
            <a:endParaRPr lang="en-US" sz="2418" spc="48">
              <a:solidFill>
                <a:srgbClr val="FFFFFF"/>
              </a:solidFill>
              <a:latin typeface="Lora Bold"/>
            </a:endParaRPr>
          </a:p>
          <a:p>
            <a:pPr algn="ctr">
              <a:lnSpc>
                <a:spcPts val="3708"/>
              </a:lnSpc>
            </a:pPr>
            <a:endParaRPr lang="en-US" sz="2418" spc="48">
              <a:solidFill>
                <a:srgbClr val="FFFFFF"/>
              </a:solidFill>
              <a:latin typeface="Lora Bold"/>
            </a:endParaRPr>
          </a:p>
          <a:p>
            <a:pPr algn="ctr">
              <a:lnSpc>
                <a:spcPts val="3708"/>
              </a:lnSpc>
            </a:pPr>
            <a:endParaRPr lang="en-US" sz="2418" spc="48">
              <a:solidFill>
                <a:srgbClr val="FFFFFF"/>
              </a:solidFill>
              <a:latin typeface="Lora Bold"/>
            </a:endParaRPr>
          </a:p>
          <a:p>
            <a:pPr algn="ctr">
              <a:lnSpc>
                <a:spcPts val="3708"/>
              </a:lnSpc>
              <a:spcBef>
                <a:spcPct val="0"/>
              </a:spcBef>
            </a:pPr>
            <a:endParaRPr lang="en-US" sz="2418" spc="48">
              <a:solidFill>
                <a:srgbClr val="FFFFFF"/>
              </a:solidFill>
              <a:latin typeface="Lora Bold"/>
            </a:endParaRPr>
          </a:p>
        </p:txBody>
      </p:sp>
      <p:sp>
        <p:nvSpPr>
          <p:cNvPr id="9" name="Freeform 9"/>
          <p:cNvSpPr/>
          <p:nvPr/>
        </p:nvSpPr>
        <p:spPr>
          <a:xfrm>
            <a:off x="7770867" y="0"/>
            <a:ext cx="5237108" cy="1956117"/>
          </a:xfrm>
          <a:custGeom>
            <a:avLst/>
            <a:gdLst/>
            <a:ahLst/>
            <a:cxnLst/>
            <a:rect l="l" t="t" r="r" b="b"/>
            <a:pathLst>
              <a:path w="5237108" h="1956117">
                <a:moveTo>
                  <a:pt x="0" y="0"/>
                </a:moveTo>
                <a:lnTo>
                  <a:pt x="5237108" y="0"/>
                </a:lnTo>
                <a:lnTo>
                  <a:pt x="5237108" y="1956117"/>
                </a:lnTo>
                <a:lnTo>
                  <a:pt x="0" y="1956117"/>
                </a:lnTo>
                <a:lnTo>
                  <a:pt x="0" y="0"/>
                </a:lnTo>
                <a:close/>
              </a:path>
            </a:pathLst>
          </a:custGeom>
          <a:blipFill>
            <a:blip r:embed="rId2"/>
            <a:stretch>
              <a:fillRect t="-45402" b="-32759"/>
            </a:stretch>
          </a:blipFill>
        </p:spPr>
      </p:sp>
      <p:sp>
        <p:nvSpPr>
          <p:cNvPr id="10" name="TextBox 10"/>
          <p:cNvSpPr txBox="1"/>
          <p:nvPr/>
        </p:nvSpPr>
        <p:spPr>
          <a:xfrm>
            <a:off x="1201531" y="769620"/>
            <a:ext cx="6419665" cy="584850"/>
          </a:xfrm>
          <a:prstGeom prst="rect">
            <a:avLst/>
          </a:prstGeom>
        </p:spPr>
        <p:txBody>
          <a:bodyPr lIns="0" tIns="0" rIns="0" bIns="0" rtlCol="0" anchor="t">
            <a:spAutoFit/>
          </a:bodyPr>
          <a:lstStyle/>
          <a:p>
            <a:pPr>
              <a:lnSpc>
                <a:spcPts val="4585"/>
              </a:lnSpc>
            </a:pPr>
            <a:r>
              <a:rPr lang="en-US" sz="4130" spc="-4">
                <a:solidFill>
                  <a:srgbClr val="263F6B"/>
                </a:solidFill>
                <a:latin typeface="Calistoga"/>
              </a:rPr>
              <a:t>BENEFITS AND IMPACT</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812888" y="1699030"/>
            <a:ext cx="11385375" cy="5188480"/>
            <a:chOff x="0" y="0"/>
            <a:chExt cx="5840741" cy="2661710"/>
          </a:xfrm>
        </p:grpSpPr>
        <p:sp>
          <p:nvSpPr>
            <p:cNvPr id="3" name="Freeform 3"/>
            <p:cNvSpPr/>
            <p:nvPr/>
          </p:nvSpPr>
          <p:spPr>
            <a:xfrm>
              <a:off x="0" y="0"/>
              <a:ext cx="5840741" cy="2661710"/>
            </a:xfrm>
            <a:custGeom>
              <a:avLst/>
              <a:gdLst/>
              <a:ahLst/>
              <a:cxnLst/>
              <a:rect l="l" t="t" r="r" b="b"/>
              <a:pathLst>
                <a:path w="5840741" h="2661710">
                  <a:moveTo>
                    <a:pt x="5716281" y="2661710"/>
                  </a:moveTo>
                  <a:lnTo>
                    <a:pt x="124460" y="2661710"/>
                  </a:lnTo>
                  <a:cubicBezTo>
                    <a:pt x="55880" y="2661710"/>
                    <a:pt x="0" y="2605830"/>
                    <a:pt x="0" y="2537250"/>
                  </a:cubicBezTo>
                  <a:lnTo>
                    <a:pt x="0" y="124460"/>
                  </a:lnTo>
                  <a:cubicBezTo>
                    <a:pt x="0" y="55880"/>
                    <a:pt x="55880" y="0"/>
                    <a:pt x="124460" y="0"/>
                  </a:cubicBezTo>
                  <a:lnTo>
                    <a:pt x="5716281" y="0"/>
                  </a:lnTo>
                  <a:cubicBezTo>
                    <a:pt x="5784860" y="0"/>
                    <a:pt x="5840741" y="55880"/>
                    <a:pt x="5840741" y="124460"/>
                  </a:cubicBezTo>
                  <a:lnTo>
                    <a:pt x="5840741" y="2537250"/>
                  </a:lnTo>
                  <a:cubicBezTo>
                    <a:pt x="5840741" y="2605830"/>
                    <a:pt x="5784860" y="2661710"/>
                    <a:pt x="5716281" y="2661710"/>
                  </a:cubicBezTo>
                  <a:close/>
                </a:path>
              </a:pathLst>
            </a:custGeom>
            <a:solidFill>
              <a:srgbClr val="263F6B"/>
            </a:solidFill>
          </p:spPr>
        </p:sp>
      </p:grpSp>
      <p:sp>
        <p:nvSpPr>
          <p:cNvPr id="4" name="TextBox 4"/>
          <p:cNvSpPr txBox="1"/>
          <p:nvPr/>
        </p:nvSpPr>
        <p:spPr>
          <a:xfrm>
            <a:off x="1201531" y="1817563"/>
            <a:ext cx="10608087" cy="7059342"/>
          </a:xfrm>
          <a:prstGeom prst="rect">
            <a:avLst/>
          </a:prstGeom>
        </p:spPr>
        <p:txBody>
          <a:bodyPr lIns="0" tIns="0" rIns="0" bIns="0" rtlCol="0" anchor="t">
            <a:spAutoFit/>
          </a:bodyPr>
          <a:lstStyle/>
          <a:p>
            <a:pPr algn="l">
              <a:lnSpc>
                <a:spcPts val="4595"/>
              </a:lnSpc>
            </a:pPr>
            <a:r>
              <a:rPr lang="en-US" sz="2418" spc="48">
                <a:solidFill>
                  <a:srgbClr val="FFFFFF"/>
                </a:solidFill>
                <a:latin typeface="Lora Ultra-Bold"/>
              </a:rPr>
              <a:t>3)</a:t>
            </a:r>
            <a:r>
              <a:rPr lang="en-US" sz="2418" spc="48">
                <a:solidFill>
                  <a:srgbClr val="FF5757"/>
                </a:solidFill>
                <a:latin typeface="Lora Bold"/>
              </a:rPr>
              <a:t> Innovation and Custom Solutions:</a:t>
            </a:r>
            <a:r>
              <a:rPr lang="en-US" sz="2418" spc="48">
                <a:solidFill>
                  <a:srgbClr val="FFFFFF"/>
                </a:solidFill>
                <a:latin typeface="Lora Bold"/>
              </a:rPr>
              <a:t> Infosys' commitment to innovation in AI and deep learning allows the company to provide custom solutions tailored to the specific needs of its clients.</a:t>
            </a:r>
          </a:p>
          <a:p>
            <a:pPr>
              <a:lnSpc>
                <a:spcPts val="4461"/>
              </a:lnSpc>
            </a:pPr>
            <a:r>
              <a:rPr lang="en-US" sz="2347" spc="46">
                <a:solidFill>
                  <a:srgbClr val="FFFFFF"/>
                </a:solidFill>
                <a:latin typeface="Lora Bold"/>
              </a:rPr>
              <a:t>     </a:t>
            </a:r>
          </a:p>
          <a:p>
            <a:pPr>
              <a:lnSpc>
                <a:spcPts val="4595"/>
              </a:lnSpc>
            </a:pPr>
            <a:r>
              <a:rPr lang="en-US" sz="2418" spc="48">
                <a:solidFill>
                  <a:srgbClr val="FFFFFF"/>
                </a:solidFill>
                <a:latin typeface="Lora Bold"/>
              </a:rPr>
              <a:t> 4)</a:t>
            </a:r>
            <a:r>
              <a:rPr lang="en-US" sz="2418" spc="48">
                <a:solidFill>
                  <a:srgbClr val="FF5757"/>
                </a:solidFill>
                <a:latin typeface="Lora Bold"/>
              </a:rPr>
              <a:t> </a:t>
            </a:r>
            <a:r>
              <a:rPr lang="en-US" sz="2418" u="sng" spc="48">
                <a:solidFill>
                  <a:srgbClr val="FF5757"/>
                </a:solidFill>
                <a:latin typeface="Lora Bold"/>
              </a:rPr>
              <a:t>Increased Productivity</a:t>
            </a:r>
            <a:r>
              <a:rPr lang="en-US" sz="2418" spc="48">
                <a:solidFill>
                  <a:srgbClr val="FF5757"/>
                </a:solidFill>
                <a:latin typeface="Lora Bold"/>
              </a:rPr>
              <a:t>:  </a:t>
            </a:r>
            <a:r>
              <a:rPr lang="en-US" sz="2418" spc="48">
                <a:solidFill>
                  <a:srgbClr val="FFFFFF"/>
                </a:solidFill>
                <a:latin typeface="Lora Bold"/>
              </a:rPr>
              <a:t>The automation of tasks through deep learning applications has increased overall productivity. Employees can focus on more strategic and creative aspects of their roles, while routine tasks are handled by automated systems.</a:t>
            </a:r>
          </a:p>
          <a:p>
            <a:pPr>
              <a:lnSpc>
                <a:spcPts val="4595"/>
              </a:lnSpc>
            </a:pPr>
            <a:endParaRPr lang="en-US" sz="2418" spc="48">
              <a:solidFill>
                <a:srgbClr val="FFFFFF"/>
              </a:solidFill>
              <a:latin typeface="Lora Bold"/>
            </a:endParaRPr>
          </a:p>
          <a:p>
            <a:pPr algn="ctr">
              <a:lnSpc>
                <a:spcPts val="3708"/>
              </a:lnSpc>
            </a:pPr>
            <a:endParaRPr lang="en-US" sz="2418" spc="48">
              <a:solidFill>
                <a:srgbClr val="FFFFFF"/>
              </a:solidFill>
              <a:latin typeface="Lora Bold"/>
            </a:endParaRPr>
          </a:p>
          <a:p>
            <a:pPr algn="ctr">
              <a:lnSpc>
                <a:spcPts val="3708"/>
              </a:lnSpc>
            </a:pPr>
            <a:endParaRPr lang="en-US" sz="2418" spc="48">
              <a:solidFill>
                <a:srgbClr val="FFFFFF"/>
              </a:solidFill>
              <a:latin typeface="Lora Bold"/>
            </a:endParaRPr>
          </a:p>
          <a:p>
            <a:pPr algn="ctr">
              <a:lnSpc>
                <a:spcPts val="3708"/>
              </a:lnSpc>
            </a:pPr>
            <a:endParaRPr lang="en-US" sz="2418" spc="48">
              <a:solidFill>
                <a:srgbClr val="FFFFFF"/>
              </a:solidFill>
              <a:latin typeface="Lora Bold"/>
            </a:endParaRPr>
          </a:p>
          <a:p>
            <a:pPr algn="ctr">
              <a:lnSpc>
                <a:spcPts val="3708"/>
              </a:lnSpc>
              <a:spcBef>
                <a:spcPct val="0"/>
              </a:spcBef>
            </a:pPr>
            <a:endParaRPr lang="en-US" sz="2418" spc="48">
              <a:solidFill>
                <a:srgbClr val="FFFFFF"/>
              </a:solidFill>
              <a:latin typeface="Lora Bold"/>
            </a:endParaRPr>
          </a:p>
        </p:txBody>
      </p:sp>
      <p:sp>
        <p:nvSpPr>
          <p:cNvPr id="5" name="Freeform 5"/>
          <p:cNvSpPr/>
          <p:nvPr/>
        </p:nvSpPr>
        <p:spPr>
          <a:xfrm>
            <a:off x="7770867" y="0"/>
            <a:ext cx="5237108" cy="1699030"/>
          </a:xfrm>
          <a:custGeom>
            <a:avLst/>
            <a:gdLst/>
            <a:ahLst/>
            <a:cxnLst/>
            <a:rect l="l" t="t" r="r" b="b"/>
            <a:pathLst>
              <a:path w="5237108" h="1699030">
                <a:moveTo>
                  <a:pt x="0" y="0"/>
                </a:moveTo>
                <a:lnTo>
                  <a:pt x="5237108" y="0"/>
                </a:lnTo>
                <a:lnTo>
                  <a:pt x="5237108" y="1699030"/>
                </a:lnTo>
                <a:lnTo>
                  <a:pt x="0" y="1699030"/>
                </a:lnTo>
                <a:lnTo>
                  <a:pt x="0" y="0"/>
                </a:lnTo>
                <a:close/>
              </a:path>
            </a:pathLst>
          </a:custGeom>
          <a:blipFill>
            <a:blip r:embed="rId2"/>
            <a:stretch>
              <a:fillRect t="-66027" b="-39092"/>
            </a:stretch>
          </a:blipFill>
        </p:spPr>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788508" y="3096431"/>
            <a:ext cx="18334928" cy="6816827"/>
          </a:xfrm>
          <a:prstGeom prst="rect">
            <a:avLst/>
          </a:prstGeom>
          <a:solidFill>
            <a:srgbClr val="545454">
              <a:alpha val="4706"/>
            </a:srgbClr>
          </a:solidFill>
        </p:spPr>
      </p:sp>
      <p:grpSp>
        <p:nvGrpSpPr>
          <p:cNvPr id="3" name="Group 3"/>
          <p:cNvGrpSpPr/>
          <p:nvPr/>
        </p:nvGrpSpPr>
        <p:grpSpPr>
          <a:xfrm>
            <a:off x="5693882" y="-1298116"/>
            <a:ext cx="11204117" cy="11541760"/>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id="5" name="Group 5"/>
          <p:cNvGrpSpPr>
            <a:grpSpLocks noChangeAspect="1"/>
          </p:cNvGrpSpPr>
          <p:nvPr/>
        </p:nvGrpSpPr>
        <p:grpSpPr>
          <a:xfrm>
            <a:off x="5834112" y="731520"/>
            <a:ext cx="8539322" cy="8539288"/>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71569" r="-12056"/>
              </a:stretch>
            </a:blipFill>
          </p:spPr>
        </p:sp>
      </p:grpSp>
      <p:sp>
        <p:nvSpPr>
          <p:cNvPr id="7" name="TextBox 7"/>
          <p:cNvSpPr txBox="1"/>
          <p:nvPr/>
        </p:nvSpPr>
        <p:spPr>
          <a:xfrm>
            <a:off x="203419" y="695013"/>
            <a:ext cx="7349745" cy="1940056"/>
          </a:xfrm>
          <a:prstGeom prst="rect">
            <a:avLst/>
          </a:prstGeom>
        </p:spPr>
        <p:txBody>
          <a:bodyPr lIns="0" tIns="0" rIns="0" bIns="0" rtlCol="0" anchor="t">
            <a:spAutoFit/>
          </a:bodyPr>
          <a:lstStyle/>
          <a:p>
            <a:pPr>
              <a:lnSpc>
                <a:spcPts val="7347"/>
              </a:lnSpc>
            </a:pPr>
            <a:r>
              <a:rPr lang="en-US" sz="7497" spc="-442">
                <a:solidFill>
                  <a:srgbClr val="263F6B"/>
                </a:solidFill>
                <a:latin typeface="Lora Bold Italics"/>
              </a:rPr>
              <a:t>FUTURE DIRECTIONS</a:t>
            </a:r>
          </a:p>
        </p:txBody>
      </p:sp>
      <p:sp>
        <p:nvSpPr>
          <p:cNvPr id="8" name="TextBox 8"/>
          <p:cNvSpPr txBox="1"/>
          <p:nvPr/>
        </p:nvSpPr>
        <p:spPr>
          <a:xfrm>
            <a:off x="203419" y="2673813"/>
            <a:ext cx="5339793" cy="4829503"/>
          </a:xfrm>
          <a:prstGeom prst="rect">
            <a:avLst/>
          </a:prstGeom>
        </p:spPr>
        <p:txBody>
          <a:bodyPr lIns="0" tIns="0" rIns="0" bIns="0" rtlCol="0" anchor="t">
            <a:spAutoFit/>
          </a:bodyPr>
          <a:lstStyle/>
          <a:p>
            <a:pPr marL="482116" lvl="1" indent="-241058" algn="just">
              <a:lnSpc>
                <a:spcPts val="4354"/>
              </a:lnSpc>
              <a:buFont typeface="Arial"/>
              <a:buChar char="•"/>
            </a:pPr>
            <a:r>
              <a:rPr lang="en-US" sz="2233">
                <a:solidFill>
                  <a:srgbClr val="212423"/>
                </a:solidFill>
                <a:latin typeface="Lora Bold"/>
              </a:rPr>
              <a:t> Advancements in AI and Deep Learning Research.</a:t>
            </a:r>
          </a:p>
          <a:p>
            <a:pPr marL="482116" lvl="1" indent="-241058" algn="just">
              <a:lnSpc>
                <a:spcPts val="4354"/>
              </a:lnSpc>
              <a:buFont typeface="Arial"/>
              <a:buChar char="•"/>
            </a:pPr>
            <a:r>
              <a:rPr lang="en-US" sz="2233">
                <a:solidFill>
                  <a:srgbClr val="212423"/>
                </a:solidFill>
                <a:latin typeface="Lora Bold"/>
              </a:rPr>
              <a:t> Ethical AI and Responsible AI Practices.</a:t>
            </a:r>
          </a:p>
          <a:p>
            <a:pPr marL="482116" lvl="1" indent="-241058" algn="just">
              <a:lnSpc>
                <a:spcPts val="4354"/>
              </a:lnSpc>
              <a:buFont typeface="Arial"/>
              <a:buChar char="•"/>
            </a:pPr>
            <a:r>
              <a:rPr lang="en-US" sz="2233">
                <a:solidFill>
                  <a:srgbClr val="212423"/>
                </a:solidFill>
                <a:latin typeface="Lora Bold"/>
              </a:rPr>
              <a:t> Human-AI Collaboration and Augmentation.</a:t>
            </a:r>
          </a:p>
          <a:p>
            <a:pPr marL="482116" lvl="1" indent="-241058" algn="just">
              <a:lnSpc>
                <a:spcPts val="4354"/>
              </a:lnSpc>
              <a:buFont typeface="Arial"/>
              <a:buChar char="•"/>
            </a:pPr>
            <a:r>
              <a:rPr lang="en-US" sz="2233">
                <a:solidFill>
                  <a:srgbClr val="212423"/>
                </a:solidFill>
                <a:latin typeface="Lora Bold"/>
              </a:rPr>
              <a:t> Integration of Quantum Computing</a:t>
            </a:r>
          </a:p>
          <a:p>
            <a:pPr>
              <a:lnSpc>
                <a:spcPts val="4064"/>
              </a:lnSpc>
            </a:pPr>
            <a:endParaRPr lang="en-US" sz="2233">
              <a:solidFill>
                <a:srgbClr val="212423"/>
              </a:solidFill>
              <a:latin typeface="Lora Bold"/>
            </a:endParaRPr>
          </a:p>
        </p:txBody>
      </p:sp>
      <p:sp>
        <p:nvSpPr>
          <p:cNvPr id="9" name="Freeform 9"/>
          <p:cNvSpPr/>
          <p:nvPr/>
        </p:nvSpPr>
        <p:spPr>
          <a:xfrm>
            <a:off x="11008502" y="6295056"/>
            <a:ext cx="1267953" cy="209789"/>
          </a:xfrm>
          <a:custGeom>
            <a:avLst/>
            <a:gdLst/>
            <a:ahLst/>
            <a:cxnLst/>
            <a:rect l="l" t="t" r="r" b="b"/>
            <a:pathLst>
              <a:path w="1267953" h="209789">
                <a:moveTo>
                  <a:pt x="0" y="0"/>
                </a:moveTo>
                <a:lnTo>
                  <a:pt x="1267953" y="0"/>
                </a:lnTo>
                <a:lnTo>
                  <a:pt x="1267953" y="209788"/>
                </a:lnTo>
                <a:lnTo>
                  <a:pt x="0" y="2097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203419" y="110684"/>
            <a:ext cx="1267953" cy="209789"/>
          </a:xfrm>
          <a:custGeom>
            <a:avLst/>
            <a:gdLst/>
            <a:ahLst/>
            <a:cxnLst/>
            <a:rect l="l" t="t" r="r" b="b"/>
            <a:pathLst>
              <a:path w="1267953" h="209789">
                <a:moveTo>
                  <a:pt x="0" y="0"/>
                </a:moveTo>
                <a:lnTo>
                  <a:pt x="1267953" y="0"/>
                </a:lnTo>
                <a:lnTo>
                  <a:pt x="1267953" y="209788"/>
                </a:lnTo>
                <a:lnTo>
                  <a:pt x="0" y="2097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3026553" y="0"/>
            <a:ext cx="9984597" cy="7315200"/>
          </a:xfrm>
          <a:custGeom>
            <a:avLst/>
            <a:gdLst/>
            <a:ahLst/>
            <a:cxnLst/>
            <a:rect l="l" t="t" r="r" b="b"/>
            <a:pathLst>
              <a:path w="9984597" h="7315200">
                <a:moveTo>
                  <a:pt x="0" y="0"/>
                </a:moveTo>
                <a:lnTo>
                  <a:pt x="9984597" y="0"/>
                </a:lnTo>
                <a:lnTo>
                  <a:pt x="9984597" y="7315200"/>
                </a:lnTo>
                <a:lnTo>
                  <a:pt x="0" y="7315200"/>
                </a:lnTo>
                <a:lnTo>
                  <a:pt x="0" y="0"/>
                </a:lnTo>
                <a:close/>
              </a:path>
            </a:pathLst>
          </a:custGeom>
          <a:blipFill>
            <a:blip r:embed="rId2"/>
            <a:stretch>
              <a:fillRect t="-2593" r="-349"/>
            </a:stretch>
          </a:blipFill>
        </p:spPr>
      </p:sp>
      <p:sp>
        <p:nvSpPr>
          <p:cNvPr id="3" name="AutoShape 3"/>
          <p:cNvSpPr/>
          <p:nvPr/>
        </p:nvSpPr>
        <p:spPr>
          <a:xfrm rot="-7020778">
            <a:off x="-3663079" y="584181"/>
            <a:ext cx="11541760" cy="7424822"/>
          </a:xfrm>
          <a:prstGeom prst="rect">
            <a:avLst/>
          </a:prstGeom>
          <a:solidFill>
            <a:srgbClr val="213559"/>
          </a:solidFill>
        </p:spPr>
      </p:sp>
      <p:sp>
        <p:nvSpPr>
          <p:cNvPr id="4" name="AutoShape 4"/>
          <p:cNvSpPr/>
          <p:nvPr/>
        </p:nvSpPr>
        <p:spPr>
          <a:xfrm rot="-7020778">
            <a:off x="-5390572" y="262988"/>
            <a:ext cx="11541760" cy="7866569"/>
          </a:xfrm>
          <a:prstGeom prst="rect">
            <a:avLst/>
          </a:prstGeom>
          <a:solidFill>
            <a:srgbClr val="263F6B"/>
          </a:solidFill>
        </p:spPr>
      </p:sp>
      <p:sp>
        <p:nvSpPr>
          <p:cNvPr id="5" name="TextBox 5"/>
          <p:cNvSpPr txBox="1"/>
          <p:nvPr/>
        </p:nvSpPr>
        <p:spPr>
          <a:xfrm>
            <a:off x="731520" y="3756713"/>
            <a:ext cx="7448065" cy="2285451"/>
          </a:xfrm>
          <a:prstGeom prst="rect">
            <a:avLst/>
          </a:prstGeom>
        </p:spPr>
        <p:txBody>
          <a:bodyPr lIns="0" tIns="0" rIns="0" bIns="0" rtlCol="0" anchor="t">
            <a:spAutoFit/>
          </a:bodyPr>
          <a:lstStyle/>
          <a:p>
            <a:pPr>
              <a:lnSpc>
                <a:spcPts val="8605"/>
              </a:lnSpc>
            </a:pPr>
            <a:r>
              <a:rPr lang="en-US" sz="9668" spc="-570">
                <a:solidFill>
                  <a:srgbClr val="FFFFFF"/>
                </a:solidFill>
                <a:latin typeface="Lora"/>
              </a:rPr>
              <a:t>THANK </a:t>
            </a:r>
          </a:p>
          <a:p>
            <a:pPr>
              <a:lnSpc>
                <a:spcPts val="8605"/>
              </a:lnSpc>
            </a:pPr>
            <a:r>
              <a:rPr lang="en-US" sz="9668" spc="-570">
                <a:solidFill>
                  <a:srgbClr val="FFFFFF"/>
                </a:solidFill>
                <a:latin typeface="Lora"/>
              </a:rPr>
              <a:t>            YOU</a:t>
            </a:r>
          </a:p>
        </p:txBody>
      </p:sp>
      <p:sp>
        <p:nvSpPr>
          <p:cNvPr id="6" name="Freeform 6"/>
          <p:cNvSpPr/>
          <p:nvPr/>
        </p:nvSpPr>
        <p:spPr>
          <a:xfrm>
            <a:off x="734695" y="731520"/>
            <a:ext cx="1267953" cy="209789"/>
          </a:xfrm>
          <a:custGeom>
            <a:avLst/>
            <a:gdLst/>
            <a:ahLst/>
            <a:cxnLst/>
            <a:rect l="l" t="t" r="r" b="b"/>
            <a:pathLst>
              <a:path w="1267953" h="209789">
                <a:moveTo>
                  <a:pt x="0" y="0"/>
                </a:moveTo>
                <a:lnTo>
                  <a:pt x="1267953" y="0"/>
                </a:lnTo>
                <a:lnTo>
                  <a:pt x="1267953" y="209789"/>
                </a:lnTo>
                <a:lnTo>
                  <a:pt x="0" y="2097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1008502" y="6369282"/>
            <a:ext cx="1267953" cy="209789"/>
          </a:xfrm>
          <a:custGeom>
            <a:avLst/>
            <a:gdLst/>
            <a:ahLst/>
            <a:cxnLst/>
            <a:rect l="l" t="t" r="r" b="b"/>
            <a:pathLst>
              <a:path w="1267953" h="209789">
                <a:moveTo>
                  <a:pt x="0" y="0"/>
                </a:moveTo>
                <a:lnTo>
                  <a:pt x="1267953" y="0"/>
                </a:lnTo>
                <a:lnTo>
                  <a:pt x="1267953" y="209788"/>
                </a:lnTo>
                <a:lnTo>
                  <a:pt x="0" y="2097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AutoShape 8"/>
          <p:cNvSpPr/>
          <p:nvPr/>
        </p:nvSpPr>
        <p:spPr>
          <a:xfrm>
            <a:off x="-1214655" y="3066151"/>
            <a:ext cx="3729232" cy="0"/>
          </a:xfrm>
          <a:prstGeom prst="line">
            <a:avLst/>
          </a:prstGeom>
          <a:ln w="9525" cap="rnd">
            <a:solidFill>
              <a:srgbClr val="FFFFFF"/>
            </a:solidFill>
            <a:prstDash val="solid"/>
            <a:headEnd type="none" w="sm" len="sm"/>
            <a:tailEnd type="none" w="sm" len="sm"/>
          </a:ln>
        </p:spPr>
      </p:sp>
      <p:sp>
        <p:nvSpPr>
          <p:cNvPr id="9" name="AutoShape 9"/>
          <p:cNvSpPr/>
          <p:nvPr/>
        </p:nvSpPr>
        <p:spPr>
          <a:xfrm>
            <a:off x="-1631665" y="6814464"/>
            <a:ext cx="6404105" cy="0"/>
          </a:xfrm>
          <a:prstGeom prst="line">
            <a:avLst/>
          </a:prstGeom>
          <a:ln w="9525" cap="rnd">
            <a:solidFill>
              <a:srgbClr val="FFFFFF"/>
            </a:solidFill>
            <a:prstDash val="solid"/>
            <a:headEnd type="none" w="sm" len="sm"/>
            <a:tailEnd type="none" w="sm" len="sm"/>
          </a:ln>
        </p:spPr>
      </p:sp>
      <p:sp>
        <p:nvSpPr>
          <p:cNvPr id="10" name="AutoShape 10"/>
          <p:cNvSpPr/>
          <p:nvPr/>
        </p:nvSpPr>
        <p:spPr>
          <a:xfrm>
            <a:off x="-2497296" y="2639836"/>
            <a:ext cx="4067684" cy="0"/>
          </a:xfrm>
          <a:prstGeom prst="line">
            <a:avLst/>
          </a:prstGeom>
          <a:ln w="9525" cap="rnd">
            <a:solidFill>
              <a:srgbClr val="FFFFFF"/>
            </a:solidFill>
            <a:prstDash val="solid"/>
            <a:headEnd type="none" w="sm" len="sm"/>
            <a:tailEnd type="none" w="sm" len="sm"/>
          </a:ln>
        </p:spPr>
      </p:sp>
      <p:sp>
        <p:nvSpPr>
          <p:cNvPr id="11" name="AutoShape 11"/>
          <p:cNvSpPr/>
          <p:nvPr/>
        </p:nvSpPr>
        <p:spPr>
          <a:xfrm>
            <a:off x="2183578" y="2007600"/>
            <a:ext cx="662000" cy="0"/>
          </a:xfrm>
          <a:prstGeom prst="line">
            <a:avLst/>
          </a:prstGeom>
          <a:ln w="9525" cap="rnd">
            <a:solidFill>
              <a:srgbClr val="FFFFFF"/>
            </a:solidFill>
            <a:prstDash val="solid"/>
            <a:headEnd type="none" w="sm" len="sm"/>
            <a:tailEnd type="none" w="sm" len="sm"/>
          </a:ln>
        </p:spPr>
      </p:sp>
      <p:sp>
        <p:nvSpPr>
          <p:cNvPr id="12" name="AutoShape 12"/>
          <p:cNvSpPr/>
          <p:nvPr/>
        </p:nvSpPr>
        <p:spPr>
          <a:xfrm>
            <a:off x="450250" y="1701163"/>
            <a:ext cx="918421" cy="0"/>
          </a:xfrm>
          <a:prstGeom prst="line">
            <a:avLst/>
          </a:prstGeom>
          <a:ln w="9525" cap="rnd">
            <a:solidFill>
              <a:srgbClr val="FFFFFF"/>
            </a:solidFill>
            <a:prstDash val="solid"/>
            <a:headEnd type="none" w="sm" len="sm"/>
            <a:tailEnd type="none" w="sm" len="sm"/>
          </a:ln>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788508" y="3096431"/>
            <a:ext cx="18334928" cy="6816827"/>
          </a:xfrm>
          <a:prstGeom prst="rect">
            <a:avLst/>
          </a:prstGeom>
          <a:solidFill>
            <a:srgbClr val="545454">
              <a:alpha val="4706"/>
            </a:srgbClr>
          </a:solidFill>
        </p:spPr>
      </p:sp>
      <p:sp>
        <p:nvSpPr>
          <p:cNvPr id="3" name="Freeform 3"/>
          <p:cNvSpPr/>
          <p:nvPr/>
        </p:nvSpPr>
        <p:spPr>
          <a:xfrm flipH="1">
            <a:off x="4487130" y="-707918"/>
            <a:ext cx="8731036" cy="8731036"/>
          </a:xfrm>
          <a:custGeom>
            <a:avLst/>
            <a:gdLst/>
            <a:ahLst/>
            <a:cxnLst/>
            <a:rect l="l" t="t" r="r" b="b"/>
            <a:pathLst>
              <a:path w="8731036" h="8731036">
                <a:moveTo>
                  <a:pt x="8731036" y="0"/>
                </a:moveTo>
                <a:lnTo>
                  <a:pt x="0" y="0"/>
                </a:lnTo>
                <a:lnTo>
                  <a:pt x="0" y="8731036"/>
                </a:lnTo>
                <a:lnTo>
                  <a:pt x="8731036" y="8731036"/>
                </a:lnTo>
                <a:lnTo>
                  <a:pt x="8731036"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4" name="AutoShape 4"/>
          <p:cNvSpPr/>
          <p:nvPr/>
        </p:nvSpPr>
        <p:spPr>
          <a:xfrm>
            <a:off x="3175" y="1733758"/>
            <a:ext cx="12273280" cy="5475785"/>
          </a:xfrm>
          <a:prstGeom prst="rect">
            <a:avLst/>
          </a:prstGeom>
          <a:solidFill>
            <a:srgbClr val="213559"/>
          </a:solidFill>
        </p:spPr>
      </p:sp>
      <p:grpSp>
        <p:nvGrpSpPr>
          <p:cNvPr id="5" name="Group 5"/>
          <p:cNvGrpSpPr>
            <a:grpSpLocks noChangeAspect="1"/>
          </p:cNvGrpSpPr>
          <p:nvPr/>
        </p:nvGrpSpPr>
        <p:grpSpPr>
          <a:xfrm>
            <a:off x="6857739" y="-144873"/>
            <a:ext cx="6360427" cy="7604947"/>
            <a:chOff x="0" y="0"/>
            <a:chExt cx="8603361" cy="10286746"/>
          </a:xfrm>
        </p:grpSpPr>
        <p:sp>
          <p:nvSpPr>
            <p:cNvPr id="6" name="Freeform 6"/>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28801" r="-50549"/>
              </a:stretch>
            </a:blipFill>
          </p:spPr>
        </p:sp>
      </p:grpSp>
      <p:sp>
        <p:nvSpPr>
          <p:cNvPr id="7" name="TextBox 7"/>
          <p:cNvSpPr txBox="1"/>
          <p:nvPr/>
        </p:nvSpPr>
        <p:spPr>
          <a:xfrm>
            <a:off x="547434" y="290950"/>
            <a:ext cx="6913738" cy="693075"/>
          </a:xfrm>
          <a:prstGeom prst="rect">
            <a:avLst/>
          </a:prstGeom>
        </p:spPr>
        <p:txBody>
          <a:bodyPr lIns="0" tIns="0" rIns="0" bIns="0" rtlCol="0" anchor="t">
            <a:spAutoFit/>
          </a:bodyPr>
          <a:lstStyle/>
          <a:p>
            <a:pPr>
              <a:lnSpc>
                <a:spcPts val="5307"/>
              </a:lnSpc>
            </a:pPr>
            <a:r>
              <a:rPr lang="en-US" sz="5415" b="1" spc="-319" dirty="0">
                <a:solidFill>
                  <a:srgbClr val="263F6B"/>
                </a:solidFill>
                <a:latin typeface="Lora Ultra-Bold Italics"/>
              </a:rPr>
              <a:t>TABLE OF CONTENTS</a:t>
            </a:r>
          </a:p>
        </p:txBody>
      </p:sp>
      <p:sp>
        <p:nvSpPr>
          <p:cNvPr id="8" name="TextBox 8"/>
          <p:cNvSpPr txBox="1"/>
          <p:nvPr/>
        </p:nvSpPr>
        <p:spPr>
          <a:xfrm>
            <a:off x="3175" y="1552783"/>
            <a:ext cx="7457997" cy="5181120"/>
          </a:xfrm>
          <a:prstGeom prst="rect">
            <a:avLst/>
          </a:prstGeom>
        </p:spPr>
        <p:txBody>
          <a:bodyPr lIns="0" tIns="0" rIns="0" bIns="0" rtlCol="0" anchor="t">
            <a:spAutoFit/>
          </a:bodyPr>
          <a:lstStyle/>
          <a:p>
            <a:pPr>
              <a:lnSpc>
                <a:spcPts val="4133"/>
              </a:lnSpc>
            </a:pPr>
            <a:endParaRPr dirty="0"/>
          </a:p>
          <a:p>
            <a:pPr marL="396595" lvl="1" indent="-198297">
              <a:lnSpc>
                <a:spcPts val="4133"/>
              </a:lnSpc>
              <a:buFont typeface="Arial"/>
              <a:buChar char="•"/>
            </a:pPr>
            <a:r>
              <a:rPr lang="en-US" sz="1836" b="1" spc="36" dirty="0">
                <a:solidFill>
                  <a:srgbClr val="FFFFFF"/>
                </a:solidFill>
                <a:latin typeface="Lora"/>
              </a:rPr>
              <a:t>Introduction to Infosys</a:t>
            </a:r>
          </a:p>
          <a:p>
            <a:pPr marL="396595" lvl="1" indent="-198297">
              <a:lnSpc>
                <a:spcPts val="4133"/>
              </a:lnSpc>
              <a:buFont typeface="Arial"/>
              <a:buChar char="•"/>
            </a:pPr>
            <a:r>
              <a:rPr lang="en-US" sz="1836" b="1" spc="36" dirty="0">
                <a:solidFill>
                  <a:srgbClr val="FFFFFF"/>
                </a:solidFill>
                <a:latin typeface="Lora"/>
              </a:rPr>
              <a:t>Infosys' Journey into AI and Deep Learning</a:t>
            </a:r>
          </a:p>
          <a:p>
            <a:pPr marL="396595" lvl="1" indent="-198297">
              <a:lnSpc>
                <a:spcPts val="4133"/>
              </a:lnSpc>
              <a:buFont typeface="Arial"/>
              <a:buChar char="•"/>
            </a:pPr>
            <a:r>
              <a:rPr lang="en-US" sz="1836" b="1" spc="36" dirty="0">
                <a:solidFill>
                  <a:srgbClr val="FFFFFF"/>
                </a:solidFill>
                <a:latin typeface="Lora"/>
              </a:rPr>
              <a:t>Infosys Applied AI</a:t>
            </a:r>
          </a:p>
          <a:p>
            <a:pPr marL="396595" lvl="1" indent="-198297">
              <a:lnSpc>
                <a:spcPts val="4133"/>
              </a:lnSpc>
              <a:buFont typeface="Arial"/>
              <a:buChar char="•"/>
            </a:pPr>
            <a:r>
              <a:rPr lang="en-US" sz="1836" b="1" spc="36" dirty="0">
                <a:solidFill>
                  <a:srgbClr val="FFFFFF"/>
                </a:solidFill>
                <a:latin typeface="Lora"/>
              </a:rPr>
              <a:t>Comparative Analysis of technology</a:t>
            </a:r>
            <a:r>
              <a:rPr lang="en-US" sz="1836" b="1" spc="36" dirty="0">
                <a:solidFill>
                  <a:srgbClr val="FFFFFF"/>
                </a:solidFill>
                <a:latin typeface="Lora Ultra-Bold"/>
              </a:rPr>
              <a:t> </a:t>
            </a:r>
          </a:p>
          <a:p>
            <a:pPr>
              <a:lnSpc>
                <a:spcPts val="4133"/>
              </a:lnSpc>
            </a:pPr>
            <a:r>
              <a:rPr lang="en-US" sz="1836" b="1" spc="36" dirty="0">
                <a:solidFill>
                  <a:srgbClr val="FFFFFF"/>
                </a:solidFill>
                <a:latin typeface="Lora Ultra-Bold"/>
              </a:rPr>
              <a:t>     </a:t>
            </a:r>
            <a:r>
              <a:rPr lang="en-US" sz="1836" b="1" spc="36" dirty="0">
                <a:solidFill>
                  <a:srgbClr val="FFFFFF"/>
                </a:solidFill>
                <a:latin typeface="Lora"/>
              </a:rPr>
              <a:t>with </a:t>
            </a:r>
            <a:r>
              <a:rPr lang="en-US" sz="1836" b="1" spc="36" dirty="0" err="1">
                <a:solidFill>
                  <a:srgbClr val="FFFFFF"/>
                </a:solidFill>
                <a:latin typeface="Lora"/>
              </a:rPr>
              <a:t>infosys</a:t>
            </a:r>
            <a:endParaRPr lang="en-US" sz="1836" b="1" spc="36" dirty="0">
              <a:solidFill>
                <a:srgbClr val="FFFFFF"/>
              </a:solidFill>
              <a:latin typeface="Lora"/>
            </a:endParaRPr>
          </a:p>
          <a:p>
            <a:pPr marL="396595" lvl="1" indent="-198297">
              <a:lnSpc>
                <a:spcPts val="4133"/>
              </a:lnSpc>
              <a:buFont typeface="Arial"/>
              <a:buChar char="•"/>
            </a:pPr>
            <a:r>
              <a:rPr lang="en-US" sz="1836" b="1" spc="36" dirty="0">
                <a:solidFill>
                  <a:srgbClr val="FFFFFF"/>
                </a:solidFill>
                <a:latin typeface="Lora Italics"/>
              </a:rPr>
              <a:t> Applications of Deep Learning at Infosys</a:t>
            </a:r>
          </a:p>
          <a:p>
            <a:pPr marL="396595" lvl="1" indent="-198297">
              <a:lnSpc>
                <a:spcPts val="4133"/>
              </a:lnSpc>
              <a:buFont typeface="Arial"/>
              <a:buChar char="•"/>
            </a:pPr>
            <a:r>
              <a:rPr lang="en-US" sz="1836" b="1" spc="36" dirty="0">
                <a:solidFill>
                  <a:srgbClr val="FFFFFF"/>
                </a:solidFill>
                <a:latin typeface="Lora"/>
              </a:rPr>
              <a:t>Challenges Faced</a:t>
            </a:r>
          </a:p>
          <a:p>
            <a:pPr marL="396595" lvl="1" indent="-198297">
              <a:lnSpc>
                <a:spcPts val="4133"/>
              </a:lnSpc>
              <a:buFont typeface="Arial"/>
              <a:buChar char="•"/>
            </a:pPr>
            <a:r>
              <a:rPr lang="en-US" sz="1836" b="1" spc="36" dirty="0">
                <a:solidFill>
                  <a:srgbClr val="FFFFFF"/>
                </a:solidFill>
                <a:latin typeface="Lora"/>
              </a:rPr>
              <a:t>Future Directions</a:t>
            </a:r>
          </a:p>
          <a:p>
            <a:pPr marL="396595" lvl="1" indent="-198297">
              <a:lnSpc>
                <a:spcPts val="4133"/>
              </a:lnSpc>
              <a:buFont typeface="Arial"/>
              <a:buChar char="•"/>
            </a:pPr>
            <a:r>
              <a:rPr lang="en-US" sz="1836" b="1" spc="36" dirty="0">
                <a:solidFill>
                  <a:srgbClr val="FFFFFF"/>
                </a:solidFill>
                <a:latin typeface="Lora"/>
              </a:rPr>
              <a:t>Conclusion</a:t>
            </a:r>
          </a:p>
        </p:txBody>
      </p:sp>
      <p:sp>
        <p:nvSpPr>
          <p:cNvPr id="9" name="Freeform 9"/>
          <p:cNvSpPr/>
          <p:nvPr/>
        </p:nvSpPr>
        <p:spPr>
          <a:xfrm>
            <a:off x="11008502" y="6369282"/>
            <a:ext cx="1267953" cy="209789"/>
          </a:xfrm>
          <a:custGeom>
            <a:avLst/>
            <a:gdLst/>
            <a:ahLst/>
            <a:cxnLst/>
            <a:rect l="l" t="t" r="r" b="b"/>
            <a:pathLst>
              <a:path w="1267953" h="209789">
                <a:moveTo>
                  <a:pt x="0" y="0"/>
                </a:moveTo>
                <a:lnTo>
                  <a:pt x="1267953" y="0"/>
                </a:lnTo>
                <a:lnTo>
                  <a:pt x="1267953" y="209788"/>
                </a:lnTo>
                <a:lnTo>
                  <a:pt x="0" y="2097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2" name="AutoShape 2"/>
          <p:cNvSpPr/>
          <p:nvPr/>
        </p:nvSpPr>
        <p:spPr>
          <a:xfrm rot="-1753206">
            <a:off x="-788508" y="3096431"/>
            <a:ext cx="18334928" cy="6816827"/>
          </a:xfrm>
          <a:prstGeom prst="rect">
            <a:avLst/>
          </a:prstGeom>
          <a:solidFill>
            <a:srgbClr val="000000">
              <a:alpha val="6667"/>
            </a:srgbClr>
          </a:solidFill>
        </p:spPr>
      </p:sp>
      <p:grpSp>
        <p:nvGrpSpPr>
          <p:cNvPr id="3" name="Group 3"/>
          <p:cNvGrpSpPr/>
          <p:nvPr/>
        </p:nvGrpSpPr>
        <p:grpSpPr>
          <a:xfrm>
            <a:off x="283569" y="2751239"/>
            <a:ext cx="12444013" cy="4565107"/>
            <a:chOff x="0" y="0"/>
            <a:chExt cx="4903498" cy="1798857"/>
          </a:xfrm>
        </p:grpSpPr>
        <p:sp>
          <p:nvSpPr>
            <p:cNvPr id="4" name="Freeform 4"/>
            <p:cNvSpPr/>
            <p:nvPr/>
          </p:nvSpPr>
          <p:spPr>
            <a:xfrm>
              <a:off x="0" y="0"/>
              <a:ext cx="4903498" cy="1798857"/>
            </a:xfrm>
            <a:custGeom>
              <a:avLst/>
              <a:gdLst/>
              <a:ahLst/>
              <a:cxnLst/>
              <a:rect l="l" t="t" r="r" b="b"/>
              <a:pathLst>
                <a:path w="4903498" h="1798857">
                  <a:moveTo>
                    <a:pt x="4779038" y="1798856"/>
                  </a:moveTo>
                  <a:lnTo>
                    <a:pt x="124460" y="1798856"/>
                  </a:lnTo>
                  <a:cubicBezTo>
                    <a:pt x="55880" y="1798856"/>
                    <a:pt x="0" y="1742977"/>
                    <a:pt x="0" y="1674396"/>
                  </a:cubicBezTo>
                  <a:lnTo>
                    <a:pt x="0" y="124460"/>
                  </a:lnTo>
                  <a:cubicBezTo>
                    <a:pt x="0" y="55880"/>
                    <a:pt x="55880" y="0"/>
                    <a:pt x="124460" y="0"/>
                  </a:cubicBezTo>
                  <a:lnTo>
                    <a:pt x="4779039" y="0"/>
                  </a:lnTo>
                  <a:cubicBezTo>
                    <a:pt x="4847618" y="0"/>
                    <a:pt x="4903498" y="55880"/>
                    <a:pt x="4903498" y="124460"/>
                  </a:cubicBezTo>
                  <a:lnTo>
                    <a:pt x="4903498" y="1674397"/>
                  </a:lnTo>
                  <a:cubicBezTo>
                    <a:pt x="4903498" y="1742977"/>
                    <a:pt x="4847618" y="1798857"/>
                    <a:pt x="4779039" y="1798857"/>
                  </a:cubicBezTo>
                  <a:close/>
                </a:path>
              </a:pathLst>
            </a:custGeom>
            <a:solidFill>
              <a:srgbClr val="FFFFFF"/>
            </a:solidFill>
          </p:spPr>
        </p:sp>
      </p:grpSp>
      <p:sp>
        <p:nvSpPr>
          <p:cNvPr id="5" name="Freeform 5"/>
          <p:cNvSpPr/>
          <p:nvPr/>
        </p:nvSpPr>
        <p:spPr>
          <a:xfrm rot="1707239" flipH="1" flipV="1">
            <a:off x="11893454" y="1912006"/>
            <a:ext cx="1191242" cy="591154"/>
          </a:xfrm>
          <a:custGeom>
            <a:avLst/>
            <a:gdLst/>
            <a:ahLst/>
            <a:cxnLst/>
            <a:rect l="l" t="t" r="r" b="b"/>
            <a:pathLst>
              <a:path w="1191242" h="591154">
                <a:moveTo>
                  <a:pt x="1191242" y="591154"/>
                </a:moveTo>
                <a:lnTo>
                  <a:pt x="0" y="591154"/>
                </a:lnTo>
                <a:lnTo>
                  <a:pt x="0" y="0"/>
                </a:lnTo>
                <a:lnTo>
                  <a:pt x="1191242" y="0"/>
                </a:lnTo>
                <a:lnTo>
                  <a:pt x="1191242" y="591154"/>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8378956" y="-32263"/>
            <a:ext cx="4629019" cy="2783503"/>
          </a:xfrm>
          <a:custGeom>
            <a:avLst/>
            <a:gdLst/>
            <a:ahLst/>
            <a:cxnLst/>
            <a:rect l="l" t="t" r="r" b="b"/>
            <a:pathLst>
              <a:path w="4629019" h="2783503">
                <a:moveTo>
                  <a:pt x="0" y="0"/>
                </a:moveTo>
                <a:lnTo>
                  <a:pt x="4629019" y="0"/>
                </a:lnTo>
                <a:lnTo>
                  <a:pt x="4629019" y="2783502"/>
                </a:lnTo>
                <a:lnTo>
                  <a:pt x="0" y="2783502"/>
                </a:lnTo>
                <a:lnTo>
                  <a:pt x="0" y="0"/>
                </a:lnTo>
                <a:close/>
              </a:path>
            </a:pathLst>
          </a:custGeom>
          <a:blipFill>
            <a:blip r:embed="rId4"/>
            <a:stretch>
              <a:fillRect t="-1666" b="-64635"/>
            </a:stretch>
          </a:blipFill>
        </p:spPr>
      </p:sp>
      <p:sp>
        <p:nvSpPr>
          <p:cNvPr id="7" name="TextBox 7"/>
          <p:cNvSpPr txBox="1"/>
          <p:nvPr/>
        </p:nvSpPr>
        <p:spPr>
          <a:xfrm>
            <a:off x="3175" y="645500"/>
            <a:ext cx="9352562" cy="1551800"/>
          </a:xfrm>
          <a:prstGeom prst="rect">
            <a:avLst/>
          </a:prstGeom>
        </p:spPr>
        <p:txBody>
          <a:bodyPr lIns="0" tIns="0" rIns="0" bIns="0" rtlCol="0" anchor="t">
            <a:spAutoFit/>
          </a:bodyPr>
          <a:lstStyle/>
          <a:p>
            <a:pPr algn="ctr">
              <a:lnSpc>
                <a:spcPts val="5872"/>
              </a:lnSpc>
            </a:pPr>
            <a:r>
              <a:rPr lang="en-US" sz="5992" b="1" spc="-353" dirty="0">
                <a:solidFill>
                  <a:srgbClr val="FFFFFF"/>
                </a:solidFill>
                <a:latin typeface="Lora Bold Italics"/>
              </a:rPr>
              <a:t>INTRODUCTION TO INFOSYS</a:t>
            </a:r>
          </a:p>
        </p:txBody>
      </p:sp>
      <p:sp>
        <p:nvSpPr>
          <p:cNvPr id="8" name="TextBox 8"/>
          <p:cNvSpPr txBox="1"/>
          <p:nvPr/>
        </p:nvSpPr>
        <p:spPr>
          <a:xfrm>
            <a:off x="625396" y="3196091"/>
            <a:ext cx="11863679" cy="3560975"/>
          </a:xfrm>
          <a:prstGeom prst="rect">
            <a:avLst/>
          </a:prstGeom>
        </p:spPr>
        <p:txBody>
          <a:bodyPr lIns="0" tIns="0" rIns="0" bIns="0" rtlCol="0" anchor="t">
            <a:spAutoFit/>
          </a:bodyPr>
          <a:lstStyle/>
          <a:p>
            <a:pPr algn="ctr">
              <a:lnSpc>
                <a:spcPts val="3505"/>
              </a:lnSpc>
            </a:pPr>
            <a:r>
              <a:rPr lang="en-US" sz="2504" b="1" spc="50" dirty="0">
                <a:solidFill>
                  <a:srgbClr val="263F6B"/>
                </a:solidFill>
                <a:latin typeface="Lora Bold"/>
              </a:rPr>
              <a:t>Infosys is a global leader in technology consulting and services, recognized for its unwavering commitment to innovation, excellence, and ethical business practices.</a:t>
            </a:r>
            <a:r>
              <a:rPr lang="en-US" sz="2504" b="1" u="sng" spc="50" dirty="0">
                <a:solidFill>
                  <a:srgbClr val="FF5757"/>
                </a:solidFill>
                <a:latin typeface="Lora Bold"/>
              </a:rPr>
              <a:t> Founded in 1981 by N.R. Narayana Murthy</a:t>
            </a:r>
            <a:r>
              <a:rPr lang="en-US" sz="2504" b="1" spc="50" dirty="0">
                <a:solidFill>
                  <a:srgbClr val="263F6B"/>
                </a:solidFill>
                <a:latin typeface="Lora Bold"/>
              </a:rPr>
              <a:t> and a group of visionary entrepreneurs, Infosys has grown to become one of India's most renowned multinational corporations, with a substantial global footprint.</a:t>
            </a:r>
          </a:p>
          <a:p>
            <a:pPr algn="ctr">
              <a:lnSpc>
                <a:spcPts val="3505"/>
              </a:lnSpc>
            </a:pPr>
            <a:r>
              <a:rPr lang="en-US" sz="2504" b="1" spc="50" dirty="0">
                <a:solidFill>
                  <a:srgbClr val="263F6B"/>
                </a:solidFill>
                <a:latin typeface="Lora Bold"/>
              </a:rPr>
              <a:t>The company is headquartered in Bangalore, India</a:t>
            </a:r>
            <a:r>
              <a:rPr lang="en-US" sz="2504" b="1" spc="50" dirty="0">
                <a:solidFill>
                  <a:srgbClr val="263F6B"/>
                </a:solidFill>
                <a:latin typeface="Lora"/>
              </a:rPr>
              <a:t>.</a:t>
            </a:r>
          </a:p>
          <a:p>
            <a:pPr algn="ctr">
              <a:lnSpc>
                <a:spcPts val="3505"/>
              </a:lnSpc>
            </a:pPr>
            <a:endParaRPr lang="en-US" sz="2504" spc="50" dirty="0">
              <a:solidFill>
                <a:srgbClr val="263F6B"/>
              </a:solidFill>
              <a:latin typeface="Lora"/>
            </a:endParaRPr>
          </a:p>
        </p:txBody>
      </p:sp>
    </p:spTree>
  </p:cSld>
  <p:clrMapOvr>
    <a:masterClrMapping/>
  </p:clrMapOvr>
  <p:transition spd="slow">
    <p:wipe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2" name="AutoShape 2"/>
          <p:cNvSpPr/>
          <p:nvPr/>
        </p:nvSpPr>
        <p:spPr>
          <a:xfrm rot="-1753206">
            <a:off x="-788508" y="3096431"/>
            <a:ext cx="18334928" cy="6816827"/>
          </a:xfrm>
          <a:prstGeom prst="rect">
            <a:avLst/>
          </a:prstGeom>
          <a:solidFill>
            <a:srgbClr val="000000">
              <a:alpha val="6667"/>
            </a:srgbClr>
          </a:solidFill>
        </p:spPr>
      </p:sp>
      <p:grpSp>
        <p:nvGrpSpPr>
          <p:cNvPr id="3" name="Group 3"/>
          <p:cNvGrpSpPr/>
          <p:nvPr/>
        </p:nvGrpSpPr>
        <p:grpSpPr>
          <a:xfrm>
            <a:off x="258304" y="2068999"/>
            <a:ext cx="12486969" cy="5064330"/>
            <a:chOff x="0" y="0"/>
            <a:chExt cx="4137140" cy="1677897"/>
          </a:xfrm>
        </p:grpSpPr>
        <p:sp>
          <p:nvSpPr>
            <p:cNvPr id="4" name="Freeform 4"/>
            <p:cNvSpPr/>
            <p:nvPr/>
          </p:nvSpPr>
          <p:spPr>
            <a:xfrm>
              <a:off x="0" y="0"/>
              <a:ext cx="4137140" cy="1677897"/>
            </a:xfrm>
            <a:custGeom>
              <a:avLst/>
              <a:gdLst/>
              <a:ahLst/>
              <a:cxnLst/>
              <a:rect l="l" t="t" r="r" b="b"/>
              <a:pathLst>
                <a:path w="4137140" h="1677897">
                  <a:moveTo>
                    <a:pt x="4012679" y="1677896"/>
                  </a:moveTo>
                  <a:lnTo>
                    <a:pt x="124460" y="1677896"/>
                  </a:lnTo>
                  <a:cubicBezTo>
                    <a:pt x="55880" y="1677896"/>
                    <a:pt x="0" y="1622017"/>
                    <a:pt x="0" y="1553436"/>
                  </a:cubicBezTo>
                  <a:lnTo>
                    <a:pt x="0" y="124460"/>
                  </a:lnTo>
                  <a:cubicBezTo>
                    <a:pt x="0" y="55880"/>
                    <a:pt x="55880" y="0"/>
                    <a:pt x="124460" y="0"/>
                  </a:cubicBezTo>
                  <a:lnTo>
                    <a:pt x="4012680" y="0"/>
                  </a:lnTo>
                  <a:cubicBezTo>
                    <a:pt x="4081260" y="0"/>
                    <a:pt x="4137140" y="55880"/>
                    <a:pt x="4137140" y="124460"/>
                  </a:cubicBezTo>
                  <a:lnTo>
                    <a:pt x="4137140" y="1553437"/>
                  </a:lnTo>
                  <a:cubicBezTo>
                    <a:pt x="4137140" y="1622017"/>
                    <a:pt x="4081260" y="1677897"/>
                    <a:pt x="4012680" y="1677897"/>
                  </a:cubicBezTo>
                  <a:close/>
                </a:path>
              </a:pathLst>
            </a:custGeom>
            <a:solidFill>
              <a:srgbClr val="FFFFFF"/>
            </a:solidFill>
          </p:spPr>
        </p:sp>
      </p:grpSp>
      <p:sp>
        <p:nvSpPr>
          <p:cNvPr id="5" name="TextBox 5"/>
          <p:cNvSpPr txBox="1"/>
          <p:nvPr/>
        </p:nvSpPr>
        <p:spPr>
          <a:xfrm>
            <a:off x="438237" y="2431447"/>
            <a:ext cx="12307037" cy="2267159"/>
          </a:xfrm>
          <a:prstGeom prst="rect">
            <a:avLst/>
          </a:prstGeom>
        </p:spPr>
        <p:txBody>
          <a:bodyPr lIns="0" tIns="0" rIns="0" bIns="0" rtlCol="0" anchor="t">
            <a:spAutoFit/>
          </a:bodyPr>
          <a:lstStyle/>
          <a:p>
            <a:pPr algn="ctr">
              <a:lnSpc>
                <a:spcPts val="2976"/>
              </a:lnSpc>
            </a:pPr>
            <a:r>
              <a:rPr lang="en-US" sz="2289" b="1" spc="45" dirty="0">
                <a:solidFill>
                  <a:srgbClr val="212423"/>
                </a:solidFill>
                <a:latin typeface="Lora Ultra-Bold"/>
              </a:rPr>
              <a:t>Infosys' journey into AI (Artificial Intelligence) and deep learning is marked by strategic commitment to staying at the forefront of technological </a:t>
            </a:r>
          </a:p>
          <a:p>
            <a:pPr algn="ctr">
              <a:lnSpc>
                <a:spcPts val="2976"/>
              </a:lnSpc>
            </a:pPr>
            <a:r>
              <a:rPr lang="en-US" sz="2289" b="1" spc="45" dirty="0">
                <a:solidFill>
                  <a:srgbClr val="212423"/>
                </a:solidFill>
                <a:latin typeface="Lora Ultra-Bold"/>
              </a:rPr>
              <a:t>advancements.</a:t>
            </a:r>
            <a:r>
              <a:rPr lang="en-US" sz="2289" b="1" spc="45" dirty="0">
                <a:solidFill>
                  <a:srgbClr val="FF5757"/>
                </a:solidFill>
                <a:latin typeface="Lora Ultra-Bold"/>
              </a:rPr>
              <a:t> Here is an overview of how Infosys has ventured into the realm of AI and deep learning:</a:t>
            </a:r>
          </a:p>
          <a:p>
            <a:pPr algn="ctr">
              <a:lnSpc>
                <a:spcPts val="2884"/>
              </a:lnSpc>
            </a:pPr>
            <a:endParaRPr lang="en-US" sz="2289" spc="45" dirty="0">
              <a:solidFill>
                <a:srgbClr val="FF5757"/>
              </a:solidFill>
              <a:latin typeface="Lora Ultra-Bold"/>
            </a:endParaRPr>
          </a:p>
          <a:p>
            <a:pPr algn="ctr">
              <a:lnSpc>
                <a:spcPts val="2884"/>
              </a:lnSpc>
              <a:spcBef>
                <a:spcPct val="0"/>
              </a:spcBef>
            </a:pPr>
            <a:endParaRPr lang="en-US" sz="2289" spc="45" dirty="0">
              <a:solidFill>
                <a:srgbClr val="FF5757"/>
              </a:solidFill>
              <a:latin typeface="Lora Ultra-Bold"/>
            </a:endParaRPr>
          </a:p>
        </p:txBody>
      </p:sp>
      <p:grpSp>
        <p:nvGrpSpPr>
          <p:cNvPr id="6" name="Group 6"/>
          <p:cNvGrpSpPr/>
          <p:nvPr/>
        </p:nvGrpSpPr>
        <p:grpSpPr>
          <a:xfrm>
            <a:off x="532416" y="3987960"/>
            <a:ext cx="12118677" cy="2913860"/>
            <a:chOff x="0" y="0"/>
            <a:chExt cx="6528728" cy="1569792"/>
          </a:xfrm>
        </p:grpSpPr>
        <p:sp>
          <p:nvSpPr>
            <p:cNvPr id="7" name="Freeform 7"/>
            <p:cNvSpPr/>
            <p:nvPr/>
          </p:nvSpPr>
          <p:spPr>
            <a:xfrm>
              <a:off x="0" y="0"/>
              <a:ext cx="6528728" cy="1569792"/>
            </a:xfrm>
            <a:custGeom>
              <a:avLst/>
              <a:gdLst/>
              <a:ahLst/>
              <a:cxnLst/>
              <a:rect l="l" t="t" r="r" b="b"/>
              <a:pathLst>
                <a:path w="6528728" h="1569792">
                  <a:moveTo>
                    <a:pt x="6404268" y="1569792"/>
                  </a:moveTo>
                  <a:lnTo>
                    <a:pt x="124460" y="1569792"/>
                  </a:lnTo>
                  <a:cubicBezTo>
                    <a:pt x="55880" y="1569792"/>
                    <a:pt x="0" y="1513912"/>
                    <a:pt x="0" y="1445332"/>
                  </a:cubicBezTo>
                  <a:lnTo>
                    <a:pt x="0" y="124460"/>
                  </a:lnTo>
                  <a:cubicBezTo>
                    <a:pt x="0" y="55880"/>
                    <a:pt x="55880" y="0"/>
                    <a:pt x="124460" y="0"/>
                  </a:cubicBezTo>
                  <a:lnTo>
                    <a:pt x="6404268" y="0"/>
                  </a:lnTo>
                  <a:cubicBezTo>
                    <a:pt x="6472848" y="0"/>
                    <a:pt x="6528728" y="55880"/>
                    <a:pt x="6528728" y="124460"/>
                  </a:cubicBezTo>
                  <a:lnTo>
                    <a:pt x="6528728" y="1445332"/>
                  </a:lnTo>
                  <a:cubicBezTo>
                    <a:pt x="6528728" y="1513912"/>
                    <a:pt x="6472848" y="1569792"/>
                    <a:pt x="6404268" y="1569792"/>
                  </a:cubicBezTo>
                  <a:close/>
                </a:path>
              </a:pathLst>
            </a:custGeom>
            <a:solidFill>
              <a:srgbClr val="263F6B"/>
            </a:solidFill>
          </p:spPr>
        </p:sp>
      </p:grpSp>
      <p:sp>
        <p:nvSpPr>
          <p:cNvPr id="8" name="Freeform 8"/>
          <p:cNvSpPr/>
          <p:nvPr/>
        </p:nvSpPr>
        <p:spPr>
          <a:xfrm>
            <a:off x="7847584" y="0"/>
            <a:ext cx="5160391" cy="2068999"/>
          </a:xfrm>
          <a:custGeom>
            <a:avLst/>
            <a:gdLst/>
            <a:ahLst/>
            <a:cxnLst/>
            <a:rect l="l" t="t" r="r" b="b"/>
            <a:pathLst>
              <a:path w="5160391" h="2068999">
                <a:moveTo>
                  <a:pt x="0" y="0"/>
                </a:moveTo>
                <a:lnTo>
                  <a:pt x="5160391" y="0"/>
                </a:lnTo>
                <a:lnTo>
                  <a:pt x="5160391" y="2068999"/>
                </a:lnTo>
                <a:lnTo>
                  <a:pt x="0" y="2068999"/>
                </a:lnTo>
                <a:lnTo>
                  <a:pt x="0" y="0"/>
                </a:lnTo>
                <a:close/>
              </a:path>
            </a:pathLst>
          </a:custGeom>
          <a:blipFill>
            <a:blip r:embed="rId2"/>
            <a:stretch>
              <a:fillRect t="-45678" r="-4981" b="-50292"/>
            </a:stretch>
          </a:blipFill>
        </p:spPr>
      </p:sp>
      <p:sp>
        <p:nvSpPr>
          <p:cNvPr id="9" name="TextBox 9"/>
          <p:cNvSpPr txBox="1"/>
          <p:nvPr/>
        </p:nvSpPr>
        <p:spPr>
          <a:xfrm>
            <a:off x="-1715656" y="413328"/>
            <a:ext cx="12143436" cy="1213767"/>
          </a:xfrm>
          <a:prstGeom prst="rect">
            <a:avLst/>
          </a:prstGeom>
        </p:spPr>
        <p:txBody>
          <a:bodyPr lIns="0" tIns="0" rIns="0" bIns="0" rtlCol="0" anchor="t">
            <a:spAutoFit/>
          </a:bodyPr>
          <a:lstStyle/>
          <a:p>
            <a:pPr algn="ctr">
              <a:lnSpc>
                <a:spcPts val="4867"/>
              </a:lnSpc>
            </a:pPr>
            <a:r>
              <a:rPr lang="en-US" sz="3744" b="1" spc="74" dirty="0">
                <a:solidFill>
                  <a:srgbClr val="FFFFFF"/>
                </a:solidFill>
                <a:latin typeface="Lora Bold"/>
              </a:rPr>
              <a:t> Infosys' Journey into AI and</a:t>
            </a:r>
          </a:p>
          <a:p>
            <a:pPr algn="ctr">
              <a:lnSpc>
                <a:spcPts val="4867"/>
              </a:lnSpc>
              <a:spcBef>
                <a:spcPct val="0"/>
              </a:spcBef>
            </a:pPr>
            <a:r>
              <a:rPr lang="en-US" sz="3744" b="1" spc="74" dirty="0">
                <a:solidFill>
                  <a:srgbClr val="FFFFFF"/>
                </a:solidFill>
                <a:latin typeface="Lora Bold"/>
              </a:rPr>
              <a:t> Deep Learning </a:t>
            </a:r>
          </a:p>
        </p:txBody>
      </p:sp>
      <p:sp>
        <p:nvSpPr>
          <p:cNvPr id="10" name="TextBox 10"/>
          <p:cNvSpPr txBox="1"/>
          <p:nvPr/>
        </p:nvSpPr>
        <p:spPr>
          <a:xfrm>
            <a:off x="734695" y="4319743"/>
            <a:ext cx="12087160" cy="3392147"/>
          </a:xfrm>
          <a:prstGeom prst="rect">
            <a:avLst/>
          </a:prstGeom>
        </p:spPr>
        <p:txBody>
          <a:bodyPr lIns="0" tIns="0" rIns="0" bIns="0" rtlCol="0" anchor="t">
            <a:spAutoFit/>
          </a:bodyPr>
          <a:lstStyle/>
          <a:p>
            <a:pPr>
              <a:lnSpc>
                <a:spcPts val="3276"/>
              </a:lnSpc>
            </a:pPr>
            <a:r>
              <a:rPr lang="en-US" sz="2184" spc="87" dirty="0">
                <a:solidFill>
                  <a:srgbClr val="FFFFFF"/>
                </a:solidFill>
                <a:latin typeface="Lora Ultra-Bold"/>
              </a:rPr>
              <a:t>  </a:t>
            </a:r>
            <a:r>
              <a:rPr lang="en-US" sz="2184" b="1" u="sng" spc="87" dirty="0">
                <a:solidFill>
                  <a:srgbClr val="FFFFFF"/>
                </a:solidFill>
                <a:latin typeface="Lora Ultra-Bold"/>
              </a:rPr>
              <a:t>Early Recognition of the Potential:</a:t>
            </a:r>
            <a:r>
              <a:rPr lang="en-US" sz="2184" b="1" spc="87" dirty="0">
                <a:solidFill>
                  <a:srgbClr val="FFFFFF"/>
                </a:solidFill>
                <a:latin typeface="Lora Ultra-Bold"/>
              </a:rPr>
              <a:t> </a:t>
            </a:r>
            <a:r>
              <a:rPr lang="en-US" sz="2184" b="1" spc="87" dirty="0">
                <a:solidFill>
                  <a:srgbClr val="FF5757"/>
                </a:solidFill>
                <a:latin typeface="Lora Ultra-Bold"/>
              </a:rPr>
              <a:t>Infosys, being a global leader in IT services, recognized the transformative potential of AI and deep learning</a:t>
            </a:r>
          </a:p>
          <a:p>
            <a:pPr>
              <a:lnSpc>
                <a:spcPts val="3276"/>
              </a:lnSpc>
            </a:pPr>
            <a:r>
              <a:rPr lang="en-US" sz="2184" b="1" spc="87" dirty="0">
                <a:solidFill>
                  <a:srgbClr val="FF5757"/>
                </a:solidFill>
                <a:latin typeface="Lora Ultra-Bold"/>
              </a:rPr>
              <a:t> early on.</a:t>
            </a:r>
          </a:p>
          <a:p>
            <a:pPr>
              <a:lnSpc>
                <a:spcPts val="3276"/>
              </a:lnSpc>
            </a:pPr>
            <a:r>
              <a:rPr lang="en-US" sz="2184" b="1" spc="87" dirty="0">
                <a:solidFill>
                  <a:srgbClr val="FFFFFF"/>
                </a:solidFill>
                <a:latin typeface="Lora Ultra-Bold"/>
              </a:rPr>
              <a:t> </a:t>
            </a:r>
            <a:r>
              <a:rPr lang="en-US" sz="2184" b="1" u="sng" spc="87" dirty="0">
                <a:solidFill>
                  <a:srgbClr val="FFFFFF"/>
                </a:solidFill>
                <a:latin typeface="Lora Ultra-Bold"/>
              </a:rPr>
              <a:t>Investment in Research and Development:</a:t>
            </a:r>
            <a:r>
              <a:rPr lang="en-US" sz="2184" b="1" spc="87" dirty="0">
                <a:solidFill>
                  <a:srgbClr val="FFFFFF"/>
                </a:solidFill>
                <a:latin typeface="Lora Ultra-Bold"/>
              </a:rPr>
              <a:t> </a:t>
            </a:r>
            <a:r>
              <a:rPr lang="en-US" sz="2184" b="1" spc="87" dirty="0">
                <a:solidFill>
                  <a:srgbClr val="FF5757"/>
                </a:solidFill>
                <a:latin typeface="Lora Ultra-Bold"/>
              </a:rPr>
              <a:t>To position itself as a leader in AI and deep learning, Infosys made substantial investments in research and</a:t>
            </a:r>
          </a:p>
          <a:p>
            <a:pPr>
              <a:lnSpc>
                <a:spcPts val="3276"/>
              </a:lnSpc>
            </a:pPr>
            <a:r>
              <a:rPr lang="en-US" sz="2184" b="1" spc="87" dirty="0">
                <a:solidFill>
                  <a:srgbClr val="FF5757"/>
                </a:solidFill>
                <a:latin typeface="Lora Ultra-Bold"/>
              </a:rPr>
              <a:t> development.</a:t>
            </a:r>
          </a:p>
          <a:p>
            <a:pPr>
              <a:lnSpc>
                <a:spcPts val="2356"/>
              </a:lnSpc>
            </a:pPr>
            <a:endParaRPr lang="en-US" sz="2184" spc="87" dirty="0">
              <a:solidFill>
                <a:srgbClr val="FF5757"/>
              </a:solidFill>
              <a:latin typeface="Lora Ultra-Bold"/>
            </a:endParaRPr>
          </a:p>
          <a:p>
            <a:pPr>
              <a:lnSpc>
                <a:spcPts val="2146"/>
              </a:lnSpc>
            </a:pPr>
            <a:endParaRPr lang="en-US" sz="2184" spc="87" dirty="0">
              <a:solidFill>
                <a:srgbClr val="FF5757"/>
              </a:solidFill>
              <a:latin typeface="Lora Ultra-Bold"/>
            </a:endParaRPr>
          </a:p>
          <a:p>
            <a:pPr>
              <a:lnSpc>
                <a:spcPts val="2146"/>
              </a:lnSpc>
            </a:pPr>
            <a:endParaRPr lang="en-US" sz="2184" spc="87" dirty="0">
              <a:solidFill>
                <a:srgbClr val="FF5757"/>
              </a:solidFill>
              <a:latin typeface="Lora Ultra-Bold"/>
            </a:endParaRP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2" name="AutoShape 2"/>
          <p:cNvSpPr/>
          <p:nvPr/>
        </p:nvSpPr>
        <p:spPr>
          <a:xfrm rot="-1753206">
            <a:off x="-788508" y="3096431"/>
            <a:ext cx="18334928" cy="6816827"/>
          </a:xfrm>
          <a:prstGeom prst="rect">
            <a:avLst/>
          </a:prstGeom>
          <a:solidFill>
            <a:srgbClr val="000000">
              <a:alpha val="6667"/>
            </a:srgbClr>
          </a:solidFill>
        </p:spPr>
      </p:sp>
      <p:grpSp>
        <p:nvGrpSpPr>
          <p:cNvPr id="3" name="Group 3"/>
          <p:cNvGrpSpPr/>
          <p:nvPr/>
        </p:nvGrpSpPr>
        <p:grpSpPr>
          <a:xfrm>
            <a:off x="734695" y="1971448"/>
            <a:ext cx="11541760" cy="4760700"/>
            <a:chOff x="0" y="0"/>
            <a:chExt cx="4785264" cy="1973807"/>
          </a:xfrm>
        </p:grpSpPr>
        <p:sp>
          <p:nvSpPr>
            <p:cNvPr id="4" name="Freeform 4"/>
            <p:cNvSpPr/>
            <p:nvPr/>
          </p:nvSpPr>
          <p:spPr>
            <a:xfrm>
              <a:off x="0" y="0"/>
              <a:ext cx="4785264" cy="1973807"/>
            </a:xfrm>
            <a:custGeom>
              <a:avLst/>
              <a:gdLst/>
              <a:ahLst/>
              <a:cxnLst/>
              <a:rect l="l" t="t" r="r" b="b"/>
              <a:pathLst>
                <a:path w="4785264" h="1973807">
                  <a:moveTo>
                    <a:pt x="4660804" y="1973807"/>
                  </a:moveTo>
                  <a:lnTo>
                    <a:pt x="124460" y="1973807"/>
                  </a:lnTo>
                  <a:cubicBezTo>
                    <a:pt x="55880" y="1973807"/>
                    <a:pt x="0" y="1917927"/>
                    <a:pt x="0" y="1849347"/>
                  </a:cubicBezTo>
                  <a:lnTo>
                    <a:pt x="0" y="124460"/>
                  </a:lnTo>
                  <a:cubicBezTo>
                    <a:pt x="0" y="55880"/>
                    <a:pt x="55880" y="0"/>
                    <a:pt x="124460" y="0"/>
                  </a:cubicBezTo>
                  <a:lnTo>
                    <a:pt x="4660804" y="0"/>
                  </a:lnTo>
                  <a:cubicBezTo>
                    <a:pt x="4729384" y="0"/>
                    <a:pt x="4785264" y="55880"/>
                    <a:pt x="4785264" y="124460"/>
                  </a:cubicBezTo>
                  <a:lnTo>
                    <a:pt x="4785264" y="1849347"/>
                  </a:lnTo>
                  <a:cubicBezTo>
                    <a:pt x="4785264" y="1917927"/>
                    <a:pt x="4729384" y="1973807"/>
                    <a:pt x="4660804" y="1973807"/>
                  </a:cubicBezTo>
                  <a:close/>
                </a:path>
              </a:pathLst>
            </a:custGeom>
            <a:solidFill>
              <a:srgbClr val="FFFFFF"/>
            </a:solidFill>
          </p:spPr>
        </p:sp>
      </p:grpSp>
      <p:sp>
        <p:nvSpPr>
          <p:cNvPr id="5" name="Freeform 5"/>
          <p:cNvSpPr/>
          <p:nvPr/>
        </p:nvSpPr>
        <p:spPr>
          <a:xfrm>
            <a:off x="7194806" y="0"/>
            <a:ext cx="5813169" cy="1971448"/>
          </a:xfrm>
          <a:custGeom>
            <a:avLst/>
            <a:gdLst/>
            <a:ahLst/>
            <a:cxnLst/>
            <a:rect l="l" t="t" r="r" b="b"/>
            <a:pathLst>
              <a:path w="5813169" h="1971448">
                <a:moveTo>
                  <a:pt x="0" y="0"/>
                </a:moveTo>
                <a:lnTo>
                  <a:pt x="5813169" y="0"/>
                </a:lnTo>
                <a:lnTo>
                  <a:pt x="5813169" y="1971448"/>
                </a:lnTo>
                <a:lnTo>
                  <a:pt x="0" y="1971448"/>
                </a:lnTo>
                <a:lnTo>
                  <a:pt x="0" y="0"/>
                </a:lnTo>
                <a:close/>
              </a:path>
            </a:pathLst>
          </a:custGeom>
          <a:blipFill>
            <a:blip r:embed="rId2"/>
            <a:stretch>
              <a:fillRect l="-7236" t="-57075" r="-6834" b="-31286"/>
            </a:stretch>
          </a:blipFill>
        </p:spPr>
      </p:sp>
      <p:sp>
        <p:nvSpPr>
          <p:cNvPr id="6" name="TextBox 6"/>
          <p:cNvSpPr txBox="1"/>
          <p:nvPr/>
        </p:nvSpPr>
        <p:spPr>
          <a:xfrm>
            <a:off x="922052" y="2979460"/>
            <a:ext cx="11167046" cy="2287101"/>
          </a:xfrm>
          <a:prstGeom prst="rect">
            <a:avLst/>
          </a:prstGeom>
        </p:spPr>
        <p:txBody>
          <a:bodyPr lIns="0" tIns="0" rIns="0" bIns="0" rtlCol="0" anchor="t">
            <a:spAutoFit/>
          </a:bodyPr>
          <a:lstStyle/>
          <a:p>
            <a:pPr algn="ctr">
              <a:lnSpc>
                <a:spcPts val="3618"/>
              </a:lnSpc>
              <a:spcBef>
                <a:spcPct val="0"/>
              </a:spcBef>
            </a:pPr>
            <a:r>
              <a:rPr lang="en-US" sz="2783" b="1" spc="55" dirty="0">
                <a:solidFill>
                  <a:srgbClr val="213559"/>
                </a:solidFill>
                <a:latin typeface="Lora Ultra-Bold"/>
              </a:rPr>
              <a:t>Infosys' journey into AI and deep learning reflects a proactive and strategic approach to technological innovation. By investing in talent, research, collaboration, and the development of industry-specific solutions, Infosys has positioned itself as a key player in delivering AI-driven transformation for its clients</a:t>
            </a:r>
            <a:r>
              <a:rPr lang="en-US" sz="2783" b="1" spc="55" dirty="0">
                <a:solidFill>
                  <a:srgbClr val="000000"/>
                </a:solidFill>
                <a:latin typeface="Lora Ultra-Bold"/>
              </a:rPr>
              <a:t>.</a:t>
            </a: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grpSp>
        <p:nvGrpSpPr>
          <p:cNvPr id="2" name="Group 2"/>
          <p:cNvGrpSpPr/>
          <p:nvPr/>
        </p:nvGrpSpPr>
        <p:grpSpPr>
          <a:xfrm>
            <a:off x="547723" y="2707428"/>
            <a:ext cx="11728732" cy="3876252"/>
            <a:chOff x="0" y="0"/>
            <a:chExt cx="4862784" cy="1607111"/>
          </a:xfrm>
        </p:grpSpPr>
        <p:sp>
          <p:nvSpPr>
            <p:cNvPr id="3" name="Freeform 3"/>
            <p:cNvSpPr/>
            <p:nvPr/>
          </p:nvSpPr>
          <p:spPr>
            <a:xfrm>
              <a:off x="0" y="0"/>
              <a:ext cx="4862784" cy="1607111"/>
            </a:xfrm>
            <a:custGeom>
              <a:avLst/>
              <a:gdLst/>
              <a:ahLst/>
              <a:cxnLst/>
              <a:rect l="l" t="t" r="r" b="b"/>
              <a:pathLst>
                <a:path w="4862784" h="1607111">
                  <a:moveTo>
                    <a:pt x="4738324" y="1607111"/>
                  </a:moveTo>
                  <a:lnTo>
                    <a:pt x="124460" y="1607111"/>
                  </a:lnTo>
                  <a:cubicBezTo>
                    <a:pt x="55880" y="1607111"/>
                    <a:pt x="0" y="1551231"/>
                    <a:pt x="0" y="1482651"/>
                  </a:cubicBezTo>
                  <a:lnTo>
                    <a:pt x="0" y="124460"/>
                  </a:lnTo>
                  <a:cubicBezTo>
                    <a:pt x="0" y="55880"/>
                    <a:pt x="55880" y="0"/>
                    <a:pt x="124460" y="0"/>
                  </a:cubicBezTo>
                  <a:lnTo>
                    <a:pt x="4738324" y="0"/>
                  </a:lnTo>
                  <a:cubicBezTo>
                    <a:pt x="4806903" y="0"/>
                    <a:pt x="4862784" y="55880"/>
                    <a:pt x="4862784" y="124460"/>
                  </a:cubicBezTo>
                  <a:lnTo>
                    <a:pt x="4862784" y="1482651"/>
                  </a:lnTo>
                  <a:cubicBezTo>
                    <a:pt x="4862784" y="1551231"/>
                    <a:pt x="4806903" y="1607111"/>
                    <a:pt x="4738324" y="1607111"/>
                  </a:cubicBezTo>
                  <a:close/>
                </a:path>
              </a:pathLst>
            </a:custGeom>
            <a:solidFill>
              <a:srgbClr val="FFFFFF"/>
            </a:solidFill>
          </p:spPr>
        </p:sp>
      </p:grpSp>
      <p:sp>
        <p:nvSpPr>
          <p:cNvPr id="4" name="TextBox 4"/>
          <p:cNvSpPr txBox="1"/>
          <p:nvPr/>
        </p:nvSpPr>
        <p:spPr>
          <a:xfrm>
            <a:off x="1859015" y="1002816"/>
            <a:ext cx="6067848" cy="753025"/>
          </a:xfrm>
          <a:prstGeom prst="rect">
            <a:avLst/>
          </a:prstGeom>
        </p:spPr>
        <p:txBody>
          <a:bodyPr lIns="0" tIns="0" rIns="0" bIns="0" rtlCol="0" anchor="t">
            <a:spAutoFit/>
          </a:bodyPr>
          <a:lstStyle/>
          <a:p>
            <a:pPr algn="ctr">
              <a:lnSpc>
                <a:spcPts val="6153"/>
              </a:lnSpc>
              <a:spcBef>
                <a:spcPct val="0"/>
              </a:spcBef>
            </a:pPr>
            <a:r>
              <a:rPr lang="en-US" sz="4395" b="1" spc="320" dirty="0">
                <a:solidFill>
                  <a:srgbClr val="FFFFFF"/>
                </a:solidFill>
                <a:latin typeface="Calistoga"/>
              </a:rPr>
              <a:t>INFOSYS APPLIED AI</a:t>
            </a:r>
          </a:p>
        </p:txBody>
      </p:sp>
      <p:sp>
        <p:nvSpPr>
          <p:cNvPr id="5" name="TextBox 5"/>
          <p:cNvSpPr txBox="1"/>
          <p:nvPr/>
        </p:nvSpPr>
        <p:spPr>
          <a:xfrm>
            <a:off x="734695" y="2988985"/>
            <a:ext cx="11541760" cy="3263586"/>
          </a:xfrm>
          <a:prstGeom prst="rect">
            <a:avLst/>
          </a:prstGeom>
        </p:spPr>
        <p:txBody>
          <a:bodyPr lIns="0" tIns="0" rIns="0" bIns="0" rtlCol="0" anchor="t">
            <a:spAutoFit/>
          </a:bodyPr>
          <a:lstStyle/>
          <a:p>
            <a:pPr>
              <a:lnSpc>
                <a:spcPts val="3195"/>
              </a:lnSpc>
            </a:pPr>
            <a:r>
              <a:rPr lang="en-US" sz="2458" b="1" spc="49" dirty="0">
                <a:solidFill>
                  <a:srgbClr val="000000"/>
                </a:solidFill>
                <a:latin typeface="Lora Ultra-Bold"/>
              </a:rPr>
              <a:t>Integrated AI offering for enterprises to discover, scale and future-proof AI-powered transformation for businesses.</a:t>
            </a:r>
          </a:p>
          <a:p>
            <a:pPr>
              <a:lnSpc>
                <a:spcPts val="3195"/>
              </a:lnSpc>
            </a:pPr>
            <a:endParaRPr lang="en-US" sz="2458" b="1" spc="49" dirty="0">
              <a:solidFill>
                <a:srgbClr val="000000"/>
              </a:solidFill>
              <a:latin typeface="Lora Ultra-Bold"/>
            </a:endParaRPr>
          </a:p>
          <a:p>
            <a:pPr>
              <a:lnSpc>
                <a:spcPts val="3195"/>
              </a:lnSpc>
            </a:pPr>
            <a:r>
              <a:rPr lang="en-US" sz="2458" b="1" spc="49" dirty="0">
                <a:solidFill>
                  <a:srgbClr val="000000"/>
                </a:solidFill>
                <a:latin typeface="Lora Ultra-Bold"/>
              </a:rPr>
              <a:t>Infosys Applied AI, part of </a:t>
            </a:r>
            <a:r>
              <a:rPr lang="en-US" sz="2458" b="1" u="sng" spc="49" dirty="0">
                <a:solidFill>
                  <a:srgbClr val="000000"/>
                </a:solidFill>
                <a:latin typeface="Lora Ultra-Bold"/>
                <a:hlinkClick r:id="rId2" tooltip="https://www.infosys.com/services/data-ai-topaz.html"/>
              </a:rPr>
              <a:t>Infosys Topaz</a:t>
            </a:r>
            <a:r>
              <a:rPr lang="en-US" sz="2458" b="1" spc="49" dirty="0">
                <a:solidFill>
                  <a:srgbClr val="000000"/>
                </a:solidFill>
                <a:latin typeface="Lora Ultra-Bold"/>
              </a:rPr>
              <a:t>, is an integrated offering converging the power of AI.</a:t>
            </a:r>
          </a:p>
          <a:p>
            <a:pPr>
              <a:lnSpc>
                <a:spcPts val="3195"/>
              </a:lnSpc>
              <a:spcBef>
                <a:spcPct val="0"/>
              </a:spcBef>
            </a:pPr>
            <a:r>
              <a:rPr lang="en-US" sz="2458" b="1" spc="49" dirty="0">
                <a:solidFill>
                  <a:srgbClr val="000000"/>
                </a:solidFill>
                <a:latin typeface="Lora Ultra-Bold"/>
              </a:rPr>
              <a:t>Infosys Applied AI helps enterprises uncover actionable insights from their own data estates, open source data and curated data exchanges on the cloud to build new AI models and use cases for the organization.</a:t>
            </a:r>
          </a:p>
        </p:txBody>
      </p:sp>
      <p:sp>
        <p:nvSpPr>
          <p:cNvPr id="6" name="Freeform 6"/>
          <p:cNvSpPr/>
          <p:nvPr/>
        </p:nvSpPr>
        <p:spPr>
          <a:xfrm>
            <a:off x="8378956" y="-326581"/>
            <a:ext cx="4629019" cy="3034009"/>
          </a:xfrm>
          <a:custGeom>
            <a:avLst/>
            <a:gdLst/>
            <a:ahLst/>
            <a:cxnLst/>
            <a:rect l="l" t="t" r="r" b="b"/>
            <a:pathLst>
              <a:path w="4629019" h="3034009">
                <a:moveTo>
                  <a:pt x="0" y="0"/>
                </a:moveTo>
                <a:lnTo>
                  <a:pt x="4629019" y="0"/>
                </a:lnTo>
                <a:lnTo>
                  <a:pt x="4629019" y="3034009"/>
                </a:lnTo>
                <a:lnTo>
                  <a:pt x="0" y="3034009"/>
                </a:lnTo>
                <a:lnTo>
                  <a:pt x="0" y="0"/>
                </a:lnTo>
                <a:close/>
              </a:path>
            </a:pathLst>
          </a:custGeom>
          <a:blipFill>
            <a:blip r:embed="rId3"/>
            <a:stretch>
              <a:fillRect t="-1529" b="-51041"/>
            </a:stretch>
          </a:blipFill>
        </p:spPr>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2" name="Freeform 2"/>
          <p:cNvSpPr/>
          <p:nvPr/>
        </p:nvSpPr>
        <p:spPr>
          <a:xfrm>
            <a:off x="1024324" y="2024459"/>
            <a:ext cx="11337216" cy="3647500"/>
          </a:xfrm>
          <a:custGeom>
            <a:avLst/>
            <a:gdLst/>
            <a:ahLst/>
            <a:cxnLst/>
            <a:rect l="l" t="t" r="r" b="b"/>
            <a:pathLst>
              <a:path w="11337216" h="3647500">
                <a:moveTo>
                  <a:pt x="0" y="0"/>
                </a:moveTo>
                <a:lnTo>
                  <a:pt x="11337216" y="0"/>
                </a:lnTo>
                <a:lnTo>
                  <a:pt x="11337216" y="3647500"/>
                </a:lnTo>
                <a:lnTo>
                  <a:pt x="0" y="3647500"/>
                </a:lnTo>
                <a:lnTo>
                  <a:pt x="0" y="0"/>
                </a:lnTo>
                <a:close/>
              </a:path>
            </a:pathLst>
          </a:custGeom>
          <a:blipFill>
            <a:blip r:embed="rId2"/>
            <a:stretch>
              <a:fillRect l="-1163" r="-1163"/>
            </a:stretch>
          </a:blipFill>
        </p:spPr>
      </p:sp>
      <p:sp>
        <p:nvSpPr>
          <p:cNvPr id="3" name="Freeform 3"/>
          <p:cNvSpPr/>
          <p:nvPr/>
        </p:nvSpPr>
        <p:spPr>
          <a:xfrm>
            <a:off x="7770867" y="5676494"/>
            <a:ext cx="5237108" cy="1638706"/>
          </a:xfrm>
          <a:custGeom>
            <a:avLst/>
            <a:gdLst/>
            <a:ahLst/>
            <a:cxnLst/>
            <a:rect l="l" t="t" r="r" b="b"/>
            <a:pathLst>
              <a:path w="5237108" h="1638706">
                <a:moveTo>
                  <a:pt x="0" y="0"/>
                </a:moveTo>
                <a:lnTo>
                  <a:pt x="5237108" y="0"/>
                </a:lnTo>
                <a:lnTo>
                  <a:pt x="5237108" y="1638706"/>
                </a:lnTo>
                <a:lnTo>
                  <a:pt x="0" y="1638706"/>
                </a:lnTo>
                <a:lnTo>
                  <a:pt x="0" y="0"/>
                </a:lnTo>
                <a:close/>
              </a:path>
            </a:pathLst>
          </a:custGeom>
          <a:blipFill>
            <a:blip r:embed="rId3"/>
            <a:stretch>
              <a:fillRect t="-65606" b="-47065"/>
            </a:stretch>
          </a:blipFill>
        </p:spPr>
      </p:sp>
      <p:sp>
        <p:nvSpPr>
          <p:cNvPr id="4" name="TextBox 4"/>
          <p:cNvSpPr txBox="1"/>
          <p:nvPr/>
        </p:nvSpPr>
        <p:spPr>
          <a:xfrm>
            <a:off x="1024324" y="702945"/>
            <a:ext cx="11167046" cy="946455"/>
          </a:xfrm>
          <a:prstGeom prst="rect">
            <a:avLst/>
          </a:prstGeom>
        </p:spPr>
        <p:txBody>
          <a:bodyPr lIns="0" tIns="0" rIns="0" bIns="0" rtlCol="0" anchor="t">
            <a:spAutoFit/>
          </a:bodyPr>
          <a:lstStyle/>
          <a:p>
            <a:pPr algn="ctr">
              <a:lnSpc>
                <a:spcPts val="3988"/>
              </a:lnSpc>
            </a:pPr>
            <a:r>
              <a:rPr lang="en-US" sz="3068" u="sng" spc="61">
                <a:solidFill>
                  <a:srgbClr val="FFFFFF"/>
                </a:solidFill>
                <a:latin typeface="Lora Ultra-Bold"/>
              </a:rPr>
              <a:t>Comparitive Analysis of technology with infosys</a:t>
            </a:r>
          </a:p>
          <a:p>
            <a:pPr algn="ctr">
              <a:lnSpc>
                <a:spcPts val="3618"/>
              </a:lnSpc>
              <a:spcBef>
                <a:spcPct val="0"/>
              </a:spcBef>
            </a:pPr>
            <a:endParaRPr lang="en-US" sz="3068" u="sng" spc="61">
              <a:solidFill>
                <a:srgbClr val="FFFFFF"/>
              </a:solidFill>
              <a:latin typeface="Lora Ultra-Bold"/>
            </a:endParaRPr>
          </a:p>
        </p:txBody>
      </p:sp>
    </p:spTree>
  </p:cSld>
  <p:clrMapOvr>
    <a:masterClrMapping/>
  </p:clrMapOvr>
  <p:transition spd="slow">
    <p:wipe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2" name="Freeform 2"/>
          <p:cNvSpPr/>
          <p:nvPr/>
        </p:nvSpPr>
        <p:spPr>
          <a:xfrm>
            <a:off x="734695" y="1098731"/>
            <a:ext cx="11962448" cy="3332791"/>
          </a:xfrm>
          <a:custGeom>
            <a:avLst/>
            <a:gdLst/>
            <a:ahLst/>
            <a:cxnLst/>
            <a:rect l="l" t="t" r="r" b="b"/>
            <a:pathLst>
              <a:path w="11962448" h="3332791">
                <a:moveTo>
                  <a:pt x="0" y="0"/>
                </a:moveTo>
                <a:lnTo>
                  <a:pt x="11962448" y="0"/>
                </a:lnTo>
                <a:lnTo>
                  <a:pt x="11962448" y="3332791"/>
                </a:lnTo>
                <a:lnTo>
                  <a:pt x="0" y="3332791"/>
                </a:lnTo>
                <a:lnTo>
                  <a:pt x="0" y="0"/>
                </a:lnTo>
                <a:close/>
              </a:path>
            </a:pathLst>
          </a:custGeom>
          <a:blipFill>
            <a:blip r:embed="rId2"/>
            <a:stretch>
              <a:fillRect t="-1338" b="-1123"/>
            </a:stretch>
          </a:blipFill>
        </p:spPr>
      </p:sp>
      <p:sp>
        <p:nvSpPr>
          <p:cNvPr id="3" name="Freeform 3"/>
          <p:cNvSpPr/>
          <p:nvPr/>
        </p:nvSpPr>
        <p:spPr>
          <a:xfrm>
            <a:off x="5364028" y="4431522"/>
            <a:ext cx="7643947" cy="3063961"/>
          </a:xfrm>
          <a:custGeom>
            <a:avLst/>
            <a:gdLst/>
            <a:ahLst/>
            <a:cxnLst/>
            <a:rect l="l" t="t" r="r" b="b"/>
            <a:pathLst>
              <a:path w="7643947" h="3063961">
                <a:moveTo>
                  <a:pt x="0" y="0"/>
                </a:moveTo>
                <a:lnTo>
                  <a:pt x="7643947" y="0"/>
                </a:lnTo>
                <a:lnTo>
                  <a:pt x="7643947" y="3063962"/>
                </a:lnTo>
                <a:lnTo>
                  <a:pt x="0" y="3063962"/>
                </a:lnTo>
                <a:lnTo>
                  <a:pt x="0" y="0"/>
                </a:lnTo>
                <a:close/>
              </a:path>
            </a:pathLst>
          </a:custGeom>
          <a:blipFill>
            <a:blip r:embed="rId3"/>
            <a:stretch>
              <a:fillRect t="-22931" b="-126547"/>
            </a:stretch>
          </a:blipFill>
        </p:spPr>
      </p:sp>
    </p:spTree>
  </p:cSld>
  <p:clrMapOvr>
    <a:masterClrMapping/>
  </p:clrMapOvr>
  <p:transition spd="slow">
    <p:wipe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788508" y="3096431"/>
            <a:ext cx="18334928" cy="6816827"/>
          </a:xfrm>
          <a:prstGeom prst="rect">
            <a:avLst/>
          </a:prstGeom>
          <a:solidFill>
            <a:srgbClr val="545454">
              <a:alpha val="4706"/>
            </a:srgbClr>
          </a:solidFill>
        </p:spPr>
      </p:sp>
      <p:sp>
        <p:nvSpPr>
          <p:cNvPr id="3" name="AutoShape 3"/>
          <p:cNvSpPr/>
          <p:nvPr/>
        </p:nvSpPr>
        <p:spPr>
          <a:xfrm>
            <a:off x="552870" y="7247467"/>
            <a:ext cx="11541760" cy="33867"/>
          </a:xfrm>
          <a:prstGeom prst="line">
            <a:avLst/>
          </a:prstGeom>
          <a:ln w="66675" cap="rnd">
            <a:solidFill>
              <a:srgbClr val="000000"/>
            </a:solidFill>
            <a:prstDash val="solid"/>
            <a:headEnd type="none" w="sm" len="sm"/>
            <a:tailEnd type="none" w="sm" len="sm"/>
          </a:ln>
        </p:spPr>
      </p:sp>
      <p:grpSp>
        <p:nvGrpSpPr>
          <p:cNvPr id="4" name="Group 4"/>
          <p:cNvGrpSpPr/>
          <p:nvPr/>
        </p:nvGrpSpPr>
        <p:grpSpPr>
          <a:xfrm>
            <a:off x="479473" y="6900751"/>
            <a:ext cx="363649" cy="363649"/>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id="6" name="Group 6"/>
          <p:cNvGrpSpPr/>
          <p:nvPr/>
        </p:nvGrpSpPr>
        <p:grpSpPr>
          <a:xfrm>
            <a:off x="2084463" y="1921882"/>
            <a:ext cx="4563663" cy="4953469"/>
            <a:chOff x="0" y="0"/>
            <a:chExt cx="2341177" cy="2541148"/>
          </a:xfrm>
        </p:grpSpPr>
        <p:sp>
          <p:nvSpPr>
            <p:cNvPr id="7" name="Freeform 7"/>
            <p:cNvSpPr/>
            <p:nvPr/>
          </p:nvSpPr>
          <p:spPr>
            <a:xfrm>
              <a:off x="0" y="0"/>
              <a:ext cx="2341177" cy="2541149"/>
            </a:xfrm>
            <a:custGeom>
              <a:avLst/>
              <a:gdLst/>
              <a:ahLst/>
              <a:cxnLst/>
              <a:rect l="l" t="t" r="r" b="b"/>
              <a:pathLst>
                <a:path w="2341177" h="2541149">
                  <a:moveTo>
                    <a:pt x="2216717" y="2541148"/>
                  </a:moveTo>
                  <a:lnTo>
                    <a:pt x="124460" y="2541148"/>
                  </a:lnTo>
                  <a:cubicBezTo>
                    <a:pt x="55880" y="2541148"/>
                    <a:pt x="0" y="2485268"/>
                    <a:pt x="0" y="2416688"/>
                  </a:cubicBezTo>
                  <a:lnTo>
                    <a:pt x="0" y="124460"/>
                  </a:lnTo>
                  <a:cubicBezTo>
                    <a:pt x="0" y="55880"/>
                    <a:pt x="55880" y="0"/>
                    <a:pt x="124460" y="0"/>
                  </a:cubicBezTo>
                  <a:lnTo>
                    <a:pt x="2216717" y="0"/>
                  </a:lnTo>
                  <a:cubicBezTo>
                    <a:pt x="2285297" y="0"/>
                    <a:pt x="2341177" y="55880"/>
                    <a:pt x="2341177" y="124460"/>
                  </a:cubicBezTo>
                  <a:lnTo>
                    <a:pt x="2341177" y="2416689"/>
                  </a:lnTo>
                  <a:cubicBezTo>
                    <a:pt x="2341177" y="2485268"/>
                    <a:pt x="2285297" y="2541149"/>
                    <a:pt x="2216717" y="2541149"/>
                  </a:cubicBezTo>
                  <a:close/>
                </a:path>
              </a:pathLst>
            </a:custGeom>
            <a:solidFill>
              <a:srgbClr val="263F6B"/>
            </a:solidFill>
          </p:spPr>
        </p:sp>
      </p:grpSp>
      <p:grpSp>
        <p:nvGrpSpPr>
          <p:cNvPr id="8" name="Group 8"/>
          <p:cNvGrpSpPr/>
          <p:nvPr/>
        </p:nvGrpSpPr>
        <p:grpSpPr>
          <a:xfrm>
            <a:off x="7187312" y="1921882"/>
            <a:ext cx="4808324" cy="4978869"/>
            <a:chOff x="0" y="0"/>
            <a:chExt cx="2466689" cy="2554179"/>
          </a:xfrm>
        </p:grpSpPr>
        <p:sp>
          <p:nvSpPr>
            <p:cNvPr id="9" name="Freeform 9"/>
            <p:cNvSpPr/>
            <p:nvPr/>
          </p:nvSpPr>
          <p:spPr>
            <a:xfrm>
              <a:off x="0" y="0"/>
              <a:ext cx="2466689" cy="2554179"/>
            </a:xfrm>
            <a:custGeom>
              <a:avLst/>
              <a:gdLst/>
              <a:ahLst/>
              <a:cxnLst/>
              <a:rect l="l" t="t" r="r" b="b"/>
              <a:pathLst>
                <a:path w="2466689" h="2554179">
                  <a:moveTo>
                    <a:pt x="2342229" y="2554179"/>
                  </a:moveTo>
                  <a:lnTo>
                    <a:pt x="124460" y="2554179"/>
                  </a:lnTo>
                  <a:cubicBezTo>
                    <a:pt x="55880" y="2554179"/>
                    <a:pt x="0" y="2498299"/>
                    <a:pt x="0" y="2429719"/>
                  </a:cubicBezTo>
                  <a:lnTo>
                    <a:pt x="0" y="124460"/>
                  </a:lnTo>
                  <a:cubicBezTo>
                    <a:pt x="0" y="55880"/>
                    <a:pt x="55880" y="0"/>
                    <a:pt x="124460" y="0"/>
                  </a:cubicBezTo>
                  <a:lnTo>
                    <a:pt x="2342229" y="0"/>
                  </a:lnTo>
                  <a:cubicBezTo>
                    <a:pt x="2410809" y="0"/>
                    <a:pt x="2466689" y="55880"/>
                    <a:pt x="2466689" y="124460"/>
                  </a:cubicBezTo>
                  <a:lnTo>
                    <a:pt x="2466689" y="2429719"/>
                  </a:lnTo>
                  <a:cubicBezTo>
                    <a:pt x="2466689" y="2498299"/>
                    <a:pt x="2410809" y="2554179"/>
                    <a:pt x="2342229" y="2554179"/>
                  </a:cubicBezTo>
                  <a:close/>
                </a:path>
              </a:pathLst>
            </a:custGeom>
            <a:solidFill>
              <a:srgbClr val="263F6B"/>
            </a:solidFill>
          </p:spPr>
        </p:sp>
      </p:grpSp>
      <p:grpSp>
        <p:nvGrpSpPr>
          <p:cNvPr id="10" name="Group 10"/>
          <p:cNvGrpSpPr/>
          <p:nvPr/>
        </p:nvGrpSpPr>
        <p:grpSpPr>
          <a:xfrm>
            <a:off x="3048377" y="6900751"/>
            <a:ext cx="363649" cy="363649"/>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id="12" name="Group 12"/>
          <p:cNvGrpSpPr/>
          <p:nvPr/>
        </p:nvGrpSpPr>
        <p:grpSpPr>
          <a:xfrm>
            <a:off x="8696494" y="6900751"/>
            <a:ext cx="363649" cy="363649"/>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id="14" name="Group 14"/>
          <p:cNvGrpSpPr/>
          <p:nvPr/>
        </p:nvGrpSpPr>
        <p:grpSpPr>
          <a:xfrm>
            <a:off x="5960101" y="6849951"/>
            <a:ext cx="363649" cy="363649"/>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id="16" name="Group 16"/>
          <p:cNvGrpSpPr/>
          <p:nvPr/>
        </p:nvGrpSpPr>
        <p:grpSpPr>
          <a:xfrm>
            <a:off x="11069238" y="6890877"/>
            <a:ext cx="383397" cy="38339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sp>
        <p:nvSpPr>
          <p:cNvPr id="18" name="Freeform 18"/>
          <p:cNvSpPr/>
          <p:nvPr/>
        </p:nvSpPr>
        <p:spPr>
          <a:xfrm>
            <a:off x="661297" y="1526478"/>
            <a:ext cx="1401741" cy="1427700"/>
          </a:xfrm>
          <a:custGeom>
            <a:avLst/>
            <a:gdLst/>
            <a:ahLst/>
            <a:cxnLst/>
            <a:rect l="l" t="t" r="r" b="b"/>
            <a:pathLst>
              <a:path w="1401741" h="1427700">
                <a:moveTo>
                  <a:pt x="0" y="0"/>
                </a:moveTo>
                <a:lnTo>
                  <a:pt x="1401742" y="0"/>
                </a:lnTo>
                <a:lnTo>
                  <a:pt x="1401742" y="1427699"/>
                </a:lnTo>
                <a:lnTo>
                  <a:pt x="0" y="14276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a:off x="11663779" y="1096372"/>
            <a:ext cx="1123156" cy="1143955"/>
          </a:xfrm>
          <a:custGeom>
            <a:avLst/>
            <a:gdLst/>
            <a:ahLst/>
            <a:cxnLst/>
            <a:rect l="l" t="t" r="r" b="b"/>
            <a:pathLst>
              <a:path w="1123156" h="1143955">
                <a:moveTo>
                  <a:pt x="0" y="0"/>
                </a:moveTo>
                <a:lnTo>
                  <a:pt x="1123156" y="0"/>
                </a:lnTo>
                <a:lnTo>
                  <a:pt x="1123156" y="1143955"/>
                </a:lnTo>
                <a:lnTo>
                  <a:pt x="0" y="11439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Freeform 20"/>
          <p:cNvSpPr/>
          <p:nvPr/>
        </p:nvSpPr>
        <p:spPr>
          <a:xfrm>
            <a:off x="12225357" y="3069557"/>
            <a:ext cx="459441" cy="467949"/>
          </a:xfrm>
          <a:custGeom>
            <a:avLst/>
            <a:gdLst/>
            <a:ahLst/>
            <a:cxnLst/>
            <a:rect l="l" t="t" r="r" b="b"/>
            <a:pathLst>
              <a:path w="459441" h="467949">
                <a:moveTo>
                  <a:pt x="0" y="0"/>
                </a:moveTo>
                <a:lnTo>
                  <a:pt x="459441" y="0"/>
                </a:lnTo>
                <a:lnTo>
                  <a:pt x="459441" y="467949"/>
                </a:lnTo>
                <a:lnTo>
                  <a:pt x="0" y="4679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1" name="TextBox 21"/>
          <p:cNvSpPr txBox="1"/>
          <p:nvPr/>
        </p:nvSpPr>
        <p:spPr>
          <a:xfrm>
            <a:off x="1304265" y="70202"/>
            <a:ext cx="9675322" cy="1513014"/>
          </a:xfrm>
          <a:prstGeom prst="rect">
            <a:avLst/>
          </a:prstGeom>
        </p:spPr>
        <p:txBody>
          <a:bodyPr lIns="0" tIns="0" rIns="0" bIns="0" rtlCol="0" anchor="t">
            <a:spAutoFit/>
          </a:bodyPr>
          <a:lstStyle/>
          <a:p>
            <a:pPr algn="ctr">
              <a:lnSpc>
                <a:spcPts val="3801"/>
              </a:lnSpc>
            </a:pPr>
            <a:endParaRPr/>
          </a:p>
          <a:p>
            <a:pPr algn="ctr">
              <a:lnSpc>
                <a:spcPts val="3940"/>
              </a:lnSpc>
            </a:pPr>
            <a:r>
              <a:rPr lang="en-US" sz="4021" spc="-237">
                <a:solidFill>
                  <a:srgbClr val="263F6B"/>
                </a:solidFill>
                <a:latin typeface="Lora Ultra-Bold Italics"/>
              </a:rPr>
              <a:t> Applications  of  Deep  Learning  at Infosys</a:t>
            </a:r>
          </a:p>
        </p:txBody>
      </p:sp>
      <p:sp>
        <p:nvSpPr>
          <p:cNvPr id="22" name="TextBox 22"/>
          <p:cNvSpPr txBox="1"/>
          <p:nvPr/>
        </p:nvSpPr>
        <p:spPr>
          <a:xfrm>
            <a:off x="2305561" y="2047581"/>
            <a:ext cx="4018190" cy="730707"/>
          </a:xfrm>
          <a:prstGeom prst="rect">
            <a:avLst/>
          </a:prstGeom>
        </p:spPr>
        <p:txBody>
          <a:bodyPr lIns="0" tIns="0" rIns="0" bIns="0" rtlCol="0" anchor="t">
            <a:spAutoFit/>
          </a:bodyPr>
          <a:lstStyle/>
          <a:p>
            <a:pPr algn="ctr">
              <a:lnSpc>
                <a:spcPts val="2937"/>
              </a:lnSpc>
            </a:pPr>
            <a:r>
              <a:rPr lang="en-US" sz="2259" spc="45">
                <a:solidFill>
                  <a:srgbClr val="FFFFFF"/>
                </a:solidFill>
                <a:latin typeface="Lora Ultra-Bold"/>
              </a:rPr>
              <a:t>Predictive Maintenance in Manufacturings</a:t>
            </a:r>
          </a:p>
        </p:txBody>
      </p:sp>
      <p:sp>
        <p:nvSpPr>
          <p:cNvPr id="23" name="TextBox 23"/>
          <p:cNvSpPr txBox="1"/>
          <p:nvPr/>
        </p:nvSpPr>
        <p:spPr>
          <a:xfrm>
            <a:off x="2266288" y="3201944"/>
            <a:ext cx="4200014" cy="3381736"/>
          </a:xfrm>
          <a:prstGeom prst="rect">
            <a:avLst/>
          </a:prstGeom>
        </p:spPr>
        <p:txBody>
          <a:bodyPr lIns="0" tIns="0" rIns="0" bIns="0" rtlCol="0" anchor="t">
            <a:spAutoFit/>
          </a:bodyPr>
          <a:lstStyle/>
          <a:p>
            <a:pPr algn="ctr">
              <a:lnSpc>
                <a:spcPts val="3028"/>
              </a:lnSpc>
            </a:pPr>
            <a:r>
              <a:rPr lang="en-US" sz="2019" u="sng" spc="80">
                <a:solidFill>
                  <a:srgbClr val="FF5757"/>
                </a:solidFill>
                <a:latin typeface="Lora Semi-Bold"/>
              </a:rPr>
              <a:t>Problem:</a:t>
            </a:r>
            <a:r>
              <a:rPr lang="en-US" sz="2019" spc="80">
                <a:solidFill>
                  <a:srgbClr val="FFFFFF"/>
                </a:solidFill>
                <a:latin typeface="Lora"/>
              </a:rPr>
              <a:t> Unplanned downtime in manufacturing can be</a:t>
            </a:r>
          </a:p>
          <a:p>
            <a:pPr algn="ctr">
              <a:lnSpc>
                <a:spcPts val="3028"/>
              </a:lnSpc>
            </a:pPr>
            <a:r>
              <a:rPr lang="en-US" sz="2019" spc="80">
                <a:solidFill>
                  <a:srgbClr val="FFFFFF"/>
                </a:solidFill>
                <a:latin typeface="Lora"/>
              </a:rPr>
              <a:t> costly.</a:t>
            </a:r>
          </a:p>
          <a:p>
            <a:pPr>
              <a:lnSpc>
                <a:spcPts val="3028"/>
              </a:lnSpc>
            </a:pPr>
            <a:r>
              <a:rPr lang="en-US" sz="2019" u="sng" spc="80">
                <a:solidFill>
                  <a:srgbClr val="FF5757"/>
                </a:solidFill>
                <a:latin typeface="Lora Semi-Bold"/>
              </a:rPr>
              <a:t>Solution:</a:t>
            </a:r>
            <a:r>
              <a:rPr lang="en-US" sz="2019" spc="80">
                <a:solidFill>
                  <a:srgbClr val="FFFFFF"/>
                </a:solidFill>
                <a:latin typeface="Lora"/>
              </a:rPr>
              <a:t> Infosys implemented deep learning algorithms to   </a:t>
            </a:r>
          </a:p>
          <a:p>
            <a:pPr>
              <a:lnSpc>
                <a:spcPts val="3028"/>
              </a:lnSpc>
            </a:pPr>
            <a:r>
              <a:rPr lang="en-US" sz="2019" spc="80">
                <a:solidFill>
                  <a:srgbClr val="FFFFFF"/>
                </a:solidFill>
                <a:latin typeface="Lora"/>
              </a:rPr>
              <a:t>        analyze   data from</a:t>
            </a:r>
          </a:p>
          <a:p>
            <a:pPr algn="ctr">
              <a:lnSpc>
                <a:spcPts val="3028"/>
              </a:lnSpc>
            </a:pPr>
            <a:r>
              <a:rPr lang="en-US" sz="2019" spc="80">
                <a:solidFill>
                  <a:srgbClr val="FFFFFF"/>
                </a:solidFill>
                <a:latin typeface="Lora"/>
              </a:rPr>
              <a:t> sensors on manufacturing equipment.</a:t>
            </a:r>
          </a:p>
          <a:p>
            <a:pPr algn="ctr">
              <a:lnSpc>
                <a:spcPts val="2624"/>
              </a:lnSpc>
            </a:pPr>
            <a:endParaRPr lang="en-US" sz="2019" spc="80">
              <a:solidFill>
                <a:srgbClr val="FFFFFF"/>
              </a:solidFill>
              <a:latin typeface="Lora"/>
            </a:endParaRPr>
          </a:p>
        </p:txBody>
      </p:sp>
      <p:sp>
        <p:nvSpPr>
          <p:cNvPr id="24" name="TextBox 24"/>
          <p:cNvSpPr txBox="1"/>
          <p:nvPr/>
        </p:nvSpPr>
        <p:spPr>
          <a:xfrm>
            <a:off x="7350285" y="2102740"/>
            <a:ext cx="4489241" cy="5087351"/>
          </a:xfrm>
          <a:prstGeom prst="rect">
            <a:avLst/>
          </a:prstGeom>
        </p:spPr>
        <p:txBody>
          <a:bodyPr lIns="0" tIns="0" rIns="0" bIns="0" rtlCol="0" anchor="t">
            <a:spAutoFit/>
          </a:bodyPr>
          <a:lstStyle/>
          <a:p>
            <a:pPr algn="ctr">
              <a:lnSpc>
                <a:spcPts val="2855"/>
              </a:lnSpc>
            </a:pPr>
            <a:r>
              <a:rPr lang="en-US" sz="2196" spc="43">
                <a:solidFill>
                  <a:srgbClr val="FFFFFF"/>
                </a:solidFill>
                <a:latin typeface="Lora Semi-Bold"/>
              </a:rPr>
              <a:t>Image and Video Analysis in </a:t>
            </a:r>
            <a:r>
              <a:rPr lang="en-US" sz="2196" spc="43">
                <a:solidFill>
                  <a:srgbClr val="FFFFFF"/>
                </a:solidFill>
                <a:latin typeface="Lora Bold"/>
              </a:rPr>
              <a:t>Healthcare:</a:t>
            </a:r>
          </a:p>
          <a:p>
            <a:pPr>
              <a:lnSpc>
                <a:spcPts val="3096"/>
              </a:lnSpc>
            </a:pPr>
            <a:endParaRPr lang="en-US" sz="2196" spc="43">
              <a:solidFill>
                <a:srgbClr val="FFFFFF"/>
              </a:solidFill>
              <a:latin typeface="Lora Bold"/>
            </a:endParaRPr>
          </a:p>
          <a:p>
            <a:pPr>
              <a:lnSpc>
                <a:spcPts val="3096"/>
              </a:lnSpc>
            </a:pPr>
            <a:r>
              <a:rPr lang="en-US" sz="2064" u="sng" spc="82">
                <a:solidFill>
                  <a:srgbClr val="FF5757"/>
                </a:solidFill>
                <a:latin typeface="Lora Semi-Bold"/>
              </a:rPr>
              <a:t>Problem:</a:t>
            </a:r>
            <a:r>
              <a:rPr lang="en-US" sz="2064" spc="82">
                <a:solidFill>
                  <a:srgbClr val="FFFFFF"/>
                </a:solidFill>
                <a:latin typeface="Lora"/>
              </a:rPr>
              <a:t> Analyzing medical images and videos for diagnosis is    time consuming.</a:t>
            </a:r>
          </a:p>
          <a:p>
            <a:pPr>
              <a:lnSpc>
                <a:spcPts val="2877"/>
              </a:lnSpc>
            </a:pPr>
            <a:r>
              <a:rPr lang="en-US" sz="1918" spc="76">
                <a:solidFill>
                  <a:srgbClr val="FF5757"/>
                </a:solidFill>
                <a:latin typeface="Lora"/>
              </a:rPr>
              <a:t>   </a:t>
            </a:r>
            <a:r>
              <a:rPr lang="en-US" sz="1918" u="sng" spc="76">
                <a:solidFill>
                  <a:srgbClr val="FF5757"/>
                </a:solidFill>
                <a:latin typeface="Lora Semi-Bold"/>
              </a:rPr>
              <a:t>Solution:</a:t>
            </a:r>
            <a:r>
              <a:rPr lang="en-US" sz="1918" spc="76">
                <a:solidFill>
                  <a:srgbClr val="FFFFFF"/>
                </a:solidFill>
                <a:latin typeface="Lora"/>
              </a:rPr>
              <a:t> Infosys utilized deep learning algorithms for image and video analysis in healthcare. This included applications like medical image recognition, pathology detection, and even the analysis of medical videos for diagnostics</a:t>
            </a:r>
          </a:p>
          <a:p>
            <a:pPr>
              <a:lnSpc>
                <a:spcPts val="2312"/>
              </a:lnSpc>
            </a:pPr>
            <a:endParaRPr lang="en-US" sz="1918" spc="76">
              <a:solidFill>
                <a:srgbClr val="FFFFFF"/>
              </a:solidFill>
              <a:latin typeface="Lora"/>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675</Words>
  <Application>Microsoft Office PowerPoint</Application>
  <PresentationFormat>Custom</PresentationFormat>
  <Paragraphs>70</Paragraphs>
  <Slides>14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Lora Ultra-Bold Italics</vt:lpstr>
      <vt:lpstr>Arial</vt:lpstr>
      <vt:lpstr>Calibri</vt:lpstr>
      <vt:lpstr>Lora</vt:lpstr>
      <vt:lpstr>Calistoga</vt:lpstr>
      <vt:lpstr>Lora Italics</vt:lpstr>
      <vt:lpstr>Lora Ultra-Bold</vt:lpstr>
      <vt:lpstr>Lora Semi-Bold</vt:lpstr>
      <vt:lpstr>Lora Bold Italics</vt:lpstr>
      <vt:lpstr>Lora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INFOSYS</dc:title>
  <dc:creator>hp</dc:creator>
  <cp:lastModifiedBy>RITIKA SINGH</cp:lastModifiedBy>
  <cp:revision>2</cp:revision>
  <dcterms:created xsi:type="dcterms:W3CDTF">2006-08-16T00:00:00Z</dcterms:created>
  <dcterms:modified xsi:type="dcterms:W3CDTF">2023-12-06T02:02:39Z</dcterms:modified>
  <dc:identifier>DAFz7xlTjS4</dc:identifier>
</cp:coreProperties>
</file>